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67" r:id="rId2"/>
    <p:sldId id="296" r:id="rId3"/>
    <p:sldId id="298" r:id="rId4"/>
    <p:sldId id="302" r:id="rId5"/>
    <p:sldId id="304" r:id="rId6"/>
    <p:sldId id="352" r:id="rId7"/>
    <p:sldId id="272" r:id="rId8"/>
    <p:sldId id="273" r:id="rId9"/>
    <p:sldId id="353" r:id="rId10"/>
    <p:sldId id="355" r:id="rId11"/>
    <p:sldId id="354" r:id="rId12"/>
    <p:sldId id="358" r:id="rId13"/>
    <p:sldId id="357" r:id="rId14"/>
    <p:sldId id="356" r:id="rId15"/>
    <p:sldId id="362" r:id="rId16"/>
    <p:sldId id="361" r:id="rId17"/>
    <p:sldId id="360" r:id="rId18"/>
    <p:sldId id="434" r:id="rId19"/>
    <p:sldId id="382" r:id="rId20"/>
    <p:sldId id="381" r:id="rId21"/>
    <p:sldId id="279" r:id="rId22"/>
    <p:sldId id="366" r:id="rId23"/>
    <p:sldId id="370" r:id="rId24"/>
    <p:sldId id="367" r:id="rId25"/>
    <p:sldId id="365" r:id="rId26"/>
    <p:sldId id="368" r:id="rId27"/>
    <p:sldId id="369" r:id="rId28"/>
    <p:sldId id="422" r:id="rId29"/>
    <p:sldId id="371" r:id="rId30"/>
    <p:sldId id="385" r:id="rId31"/>
    <p:sldId id="386" r:id="rId32"/>
    <p:sldId id="387" r:id="rId33"/>
    <p:sldId id="391" r:id="rId34"/>
    <p:sldId id="393" r:id="rId35"/>
    <p:sldId id="394" r:id="rId36"/>
    <p:sldId id="395" r:id="rId37"/>
    <p:sldId id="396" r:id="rId38"/>
    <p:sldId id="397" r:id="rId39"/>
    <p:sldId id="398" r:id="rId40"/>
    <p:sldId id="399" r:id="rId41"/>
    <p:sldId id="400" r:id="rId42"/>
    <p:sldId id="401" r:id="rId43"/>
    <p:sldId id="423" r:id="rId44"/>
    <p:sldId id="388" r:id="rId45"/>
    <p:sldId id="427" r:id="rId46"/>
    <p:sldId id="428" r:id="rId47"/>
    <p:sldId id="429" r:id="rId48"/>
    <p:sldId id="424" r:id="rId49"/>
    <p:sldId id="404" r:id="rId50"/>
    <p:sldId id="376" r:id="rId51"/>
    <p:sldId id="421" r:id="rId52"/>
    <p:sldId id="375" r:id="rId53"/>
    <p:sldId id="408" r:id="rId54"/>
    <p:sldId id="321" r:id="rId55"/>
    <p:sldId id="377" r:id="rId56"/>
    <p:sldId id="425" r:id="rId57"/>
    <p:sldId id="426" r:id="rId58"/>
    <p:sldId id="420" r:id="rId59"/>
    <p:sldId id="430" r:id="rId60"/>
    <p:sldId id="405" r:id="rId61"/>
    <p:sldId id="406" r:id="rId62"/>
    <p:sldId id="407" r:id="rId63"/>
    <p:sldId id="431" r:id="rId64"/>
    <p:sldId id="432" r:id="rId65"/>
    <p:sldId id="433" r:id="rId66"/>
    <p:sldId id="416" r:id="rId67"/>
    <p:sldId id="417" r:id="rId68"/>
    <p:sldId id="418" r:id="rId69"/>
    <p:sldId id="419" r:id="rId70"/>
    <p:sldId id="380" r:id="rId71"/>
    <p:sldId id="378" r:id="rId72"/>
    <p:sldId id="282" r:id="rId73"/>
    <p:sldId id="31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1F2"/>
    <a:srgbClr val="A6FBAF"/>
    <a:srgbClr val="D7DFF1"/>
    <a:srgbClr val="AFC4DE"/>
    <a:srgbClr val="605C8B"/>
    <a:srgbClr val="8E83C6"/>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1541B3-0049-FA90-6374-860AA57EB4E8}" v="3934" dt="2024-04-08T17:19:09.592"/>
    <p1510:client id="{4BFB7618-836F-3366-C6B0-31BC4D37D59D}" v="21" dt="2024-04-09T17:27:13.614"/>
    <p1510:client id="{63EACFA2-9F78-82F4-2FBD-2F37193067D9}" v="309" dt="2024-04-10T00:16:09.312"/>
    <p1510:client id="{797972E3-3778-A99B-74F5-83B63AD613B5}" v="41" dt="2024-04-10T02:59:15.050"/>
    <p1510:client id="{85740E7A-B9AC-BE24-2818-958FA261BF62}" v="1743" dt="2024-04-08T23:37:33.800"/>
    <p1510:client id="{90420B63-3A80-DB76-85B2-36F59FAD5D1A}" v="1" dt="2024-04-09T21:33:26.576"/>
    <p1510:client id="{9F5FE3FC-480A-D032-CC78-575D16A85264}" v="1746" dt="2024-04-08T14:52:51.955"/>
    <p1510:client id="{B2096CC7-3A14-7AD7-CEC9-48C933ED8612}" v="729" dt="2024-04-09T01:26:14.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D98BC-F118-F94B-889E-81EF21969EB2}" type="datetimeFigureOut">
              <a:rPr lang="en-US" smtClean="0"/>
              <a:t>4/9/2024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AA09B-19C2-054D-A0A1-986C6A3E37A0}" type="slidenum">
              <a:rPr lang="en-US" smtClean="0"/>
              <a:t>‹#›</a:t>
            </a:fld>
            <a:endParaRPr lang="en-US"/>
          </a:p>
        </p:txBody>
      </p:sp>
    </p:spTree>
    <p:extLst>
      <p:ext uri="{BB962C8B-B14F-4D97-AF65-F5344CB8AC3E}">
        <p14:creationId xmlns:p14="http://schemas.microsoft.com/office/powerpoint/2010/main" val="49160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could mention that x-rays are comparatively less hazardous, less expensive, and less time-consuming than CT scan images. </a:t>
            </a:r>
          </a:p>
        </p:txBody>
      </p:sp>
      <p:sp>
        <p:nvSpPr>
          <p:cNvPr id="4" name="Slide Number Placeholder 3"/>
          <p:cNvSpPr>
            <a:spLocks noGrp="1"/>
          </p:cNvSpPr>
          <p:nvPr>
            <p:ph type="sldNum" sz="quarter" idx="5"/>
          </p:nvPr>
        </p:nvSpPr>
        <p:spPr/>
        <p:txBody>
          <a:bodyPr/>
          <a:lstStyle/>
          <a:p>
            <a:fld id="{BE2AA09B-19C2-054D-A0A1-986C6A3E37A0}" type="slidenum">
              <a:rPr lang="en-US" smtClean="0"/>
              <a:t>8</a:t>
            </a:fld>
            <a:endParaRPr lang="en-US"/>
          </a:p>
        </p:txBody>
      </p:sp>
    </p:spTree>
    <p:extLst>
      <p:ext uri="{BB962C8B-B14F-4D97-AF65-F5344CB8AC3E}">
        <p14:creationId xmlns:p14="http://schemas.microsoft.com/office/powerpoint/2010/main" val="2487416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33</a:t>
            </a:fld>
            <a:endParaRPr lang="en-US"/>
          </a:p>
        </p:txBody>
      </p:sp>
    </p:spTree>
    <p:extLst>
      <p:ext uri="{BB962C8B-B14F-4D97-AF65-F5344CB8AC3E}">
        <p14:creationId xmlns:p14="http://schemas.microsoft.com/office/powerpoint/2010/main" val="51244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34</a:t>
            </a:fld>
            <a:endParaRPr lang="en-US"/>
          </a:p>
        </p:txBody>
      </p:sp>
    </p:spTree>
    <p:extLst>
      <p:ext uri="{BB962C8B-B14F-4D97-AF65-F5344CB8AC3E}">
        <p14:creationId xmlns:p14="http://schemas.microsoft.com/office/powerpoint/2010/main" val="736736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35</a:t>
            </a:fld>
            <a:endParaRPr lang="en-US"/>
          </a:p>
        </p:txBody>
      </p:sp>
    </p:spTree>
    <p:extLst>
      <p:ext uri="{BB962C8B-B14F-4D97-AF65-F5344CB8AC3E}">
        <p14:creationId xmlns:p14="http://schemas.microsoft.com/office/powerpoint/2010/main" val="120922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36</a:t>
            </a:fld>
            <a:endParaRPr lang="en-US"/>
          </a:p>
        </p:txBody>
      </p:sp>
    </p:spTree>
    <p:extLst>
      <p:ext uri="{BB962C8B-B14F-4D97-AF65-F5344CB8AC3E}">
        <p14:creationId xmlns:p14="http://schemas.microsoft.com/office/powerpoint/2010/main" val="253038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37</a:t>
            </a:fld>
            <a:endParaRPr lang="en-US"/>
          </a:p>
        </p:txBody>
      </p:sp>
    </p:spTree>
    <p:extLst>
      <p:ext uri="{BB962C8B-B14F-4D97-AF65-F5344CB8AC3E}">
        <p14:creationId xmlns:p14="http://schemas.microsoft.com/office/powerpoint/2010/main" val="2266054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38</a:t>
            </a:fld>
            <a:endParaRPr lang="en-US"/>
          </a:p>
        </p:txBody>
      </p:sp>
    </p:spTree>
    <p:extLst>
      <p:ext uri="{BB962C8B-B14F-4D97-AF65-F5344CB8AC3E}">
        <p14:creationId xmlns:p14="http://schemas.microsoft.com/office/powerpoint/2010/main" val="1133130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39</a:t>
            </a:fld>
            <a:endParaRPr lang="en-US"/>
          </a:p>
        </p:txBody>
      </p:sp>
    </p:spTree>
    <p:extLst>
      <p:ext uri="{BB962C8B-B14F-4D97-AF65-F5344CB8AC3E}">
        <p14:creationId xmlns:p14="http://schemas.microsoft.com/office/powerpoint/2010/main" val="2113288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40</a:t>
            </a:fld>
            <a:endParaRPr lang="en-US"/>
          </a:p>
        </p:txBody>
      </p:sp>
    </p:spTree>
    <p:extLst>
      <p:ext uri="{BB962C8B-B14F-4D97-AF65-F5344CB8AC3E}">
        <p14:creationId xmlns:p14="http://schemas.microsoft.com/office/powerpoint/2010/main" val="2119782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41</a:t>
            </a:fld>
            <a:endParaRPr lang="en-US"/>
          </a:p>
        </p:txBody>
      </p:sp>
    </p:spTree>
    <p:extLst>
      <p:ext uri="{BB962C8B-B14F-4D97-AF65-F5344CB8AC3E}">
        <p14:creationId xmlns:p14="http://schemas.microsoft.com/office/powerpoint/2010/main" val="2236302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42</a:t>
            </a:fld>
            <a:endParaRPr lang="en-US"/>
          </a:p>
        </p:txBody>
      </p:sp>
    </p:spTree>
    <p:extLst>
      <p:ext uri="{BB962C8B-B14F-4D97-AF65-F5344CB8AC3E}">
        <p14:creationId xmlns:p14="http://schemas.microsoft.com/office/powerpoint/2010/main" val="1862179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12</a:t>
            </a:fld>
            <a:endParaRPr lang="en-US"/>
          </a:p>
        </p:txBody>
      </p:sp>
    </p:spTree>
    <p:extLst>
      <p:ext uri="{BB962C8B-B14F-4D97-AF65-F5344CB8AC3E}">
        <p14:creationId xmlns:p14="http://schemas.microsoft.com/office/powerpoint/2010/main" val="2002197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44</a:t>
            </a:fld>
            <a:endParaRPr lang="en-US"/>
          </a:p>
        </p:txBody>
      </p:sp>
    </p:spTree>
    <p:extLst>
      <p:ext uri="{BB962C8B-B14F-4D97-AF65-F5344CB8AC3E}">
        <p14:creationId xmlns:p14="http://schemas.microsoft.com/office/powerpoint/2010/main" val="113420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45</a:t>
            </a:fld>
            <a:endParaRPr lang="en-US"/>
          </a:p>
        </p:txBody>
      </p:sp>
    </p:spTree>
    <p:extLst>
      <p:ext uri="{BB962C8B-B14F-4D97-AF65-F5344CB8AC3E}">
        <p14:creationId xmlns:p14="http://schemas.microsoft.com/office/powerpoint/2010/main" val="3424253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46</a:t>
            </a:fld>
            <a:endParaRPr lang="en-US"/>
          </a:p>
        </p:txBody>
      </p:sp>
    </p:spTree>
    <p:extLst>
      <p:ext uri="{BB962C8B-B14F-4D97-AF65-F5344CB8AC3E}">
        <p14:creationId xmlns:p14="http://schemas.microsoft.com/office/powerpoint/2010/main" val="2172708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47</a:t>
            </a:fld>
            <a:endParaRPr lang="en-US"/>
          </a:p>
        </p:txBody>
      </p:sp>
    </p:spTree>
    <p:extLst>
      <p:ext uri="{BB962C8B-B14F-4D97-AF65-F5344CB8AC3E}">
        <p14:creationId xmlns:p14="http://schemas.microsoft.com/office/powerpoint/2010/main" val="4126471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chose Firebase over MongoDB because Firebase cloud services come with google APIs which allow our team to use our </a:t>
            </a:r>
            <a:r>
              <a:rPr lang="en-US" err="1">
                <a:latin typeface="Calibri"/>
                <a:cs typeface="Calibri"/>
              </a:rPr>
              <a:t>urls</a:t>
            </a:r>
            <a:r>
              <a:rPr lang="en-US">
                <a:latin typeface="Calibri"/>
                <a:cs typeface="Calibri"/>
              </a:rPr>
              <a:t> of our images with vast array of cloud services provided by Google and third-party providers.</a:t>
            </a:r>
          </a:p>
          <a:p>
            <a:r>
              <a:rPr lang="en-US">
                <a:latin typeface="Calibri"/>
                <a:cs typeface="Calibri"/>
              </a:rPr>
              <a:t>In </a:t>
            </a:r>
            <a:r>
              <a:rPr lang="en-US" err="1">
                <a:latin typeface="Calibri"/>
                <a:cs typeface="Calibri"/>
              </a:rPr>
              <a:t>Medxer</a:t>
            </a:r>
            <a:r>
              <a:rPr lang="en-US">
                <a:latin typeface="Calibri"/>
                <a:cs typeface="Calibri"/>
              </a:rPr>
              <a:t> page, we import the </a:t>
            </a:r>
            <a:r>
              <a:rPr lang="en-US" err="1">
                <a:latin typeface="Calibri"/>
                <a:cs typeface="Calibri"/>
              </a:rPr>
              <a:t>apis</a:t>
            </a:r>
            <a:r>
              <a:rPr lang="en-US">
                <a:latin typeface="Calibri"/>
                <a:cs typeface="Calibri"/>
              </a:rPr>
              <a:t> to access Firebase's storage services like ref, </a:t>
            </a:r>
            <a:r>
              <a:rPr lang="en-US" err="1">
                <a:latin typeface="Calibri"/>
                <a:cs typeface="Calibri"/>
              </a:rPr>
              <a:t>getDownloadURL</a:t>
            </a:r>
            <a:r>
              <a:rPr lang="en-US">
                <a:latin typeface="Calibri"/>
                <a:cs typeface="Calibri"/>
              </a:rPr>
              <a:t>, and </a:t>
            </a:r>
            <a:r>
              <a:rPr lang="en-US" err="1">
                <a:latin typeface="Calibri"/>
                <a:cs typeface="Calibri"/>
              </a:rPr>
              <a:t>UploadBytes</a:t>
            </a:r>
            <a:r>
              <a:rPr lang="en-US">
                <a:latin typeface="Calibri"/>
                <a:cs typeface="Calibri"/>
              </a:rPr>
              <a:t>.</a:t>
            </a:r>
          </a:p>
          <a:p>
            <a:r>
              <a:rPr lang="en-US">
                <a:latin typeface="Calibri"/>
                <a:cs typeface="Calibri"/>
              </a:rPr>
              <a:t>We use the first to create a reference from the storage service, the second to copy the google-generated </a:t>
            </a:r>
            <a:r>
              <a:rPr lang="en-US" err="1">
                <a:latin typeface="Calibri"/>
                <a:cs typeface="Calibri"/>
              </a:rPr>
              <a:t>api</a:t>
            </a:r>
            <a:r>
              <a:rPr lang="en-US">
                <a:latin typeface="Calibri"/>
                <a:cs typeface="Calibri"/>
              </a:rPr>
              <a:t> embedded inside the uploaded images </a:t>
            </a:r>
            <a:r>
              <a:rPr lang="en-US" err="1">
                <a:latin typeface="Calibri"/>
                <a:cs typeface="Calibri"/>
              </a:rPr>
              <a:t>urls</a:t>
            </a:r>
            <a:r>
              <a:rPr lang="en-US">
                <a:latin typeface="Calibri"/>
                <a:cs typeface="Calibri"/>
              </a:rPr>
              <a:t> for later use, and finally </a:t>
            </a:r>
            <a:r>
              <a:rPr lang="en-US" err="1">
                <a:latin typeface="Calibri"/>
                <a:cs typeface="Calibri"/>
              </a:rPr>
              <a:t>uploadBytes</a:t>
            </a:r>
            <a:r>
              <a:rPr lang="en-US">
                <a:latin typeface="Calibri"/>
                <a:cs typeface="Calibri"/>
              </a:rPr>
              <a:t> generates the </a:t>
            </a:r>
            <a:r>
              <a:rPr lang="en-US" err="1">
                <a:latin typeface="Calibri"/>
                <a:cs typeface="Calibri"/>
              </a:rPr>
              <a:t>url</a:t>
            </a:r>
            <a:r>
              <a:rPr lang="en-US">
                <a:latin typeface="Calibri"/>
                <a:cs typeface="Calibri"/>
              </a:rPr>
              <a:t> of the uploaded image by converting the JavaScript object into bytes.</a:t>
            </a:r>
          </a:p>
        </p:txBody>
      </p:sp>
      <p:sp>
        <p:nvSpPr>
          <p:cNvPr id="4" name="Slide Number Placeholder 3"/>
          <p:cNvSpPr>
            <a:spLocks noGrp="1"/>
          </p:cNvSpPr>
          <p:nvPr>
            <p:ph type="sldNum" sz="quarter" idx="5"/>
          </p:nvPr>
        </p:nvSpPr>
        <p:spPr/>
        <p:txBody>
          <a:bodyPr/>
          <a:lstStyle/>
          <a:p>
            <a:fld id="{BE2AA09B-19C2-054D-A0A1-986C6A3E37A0}" type="slidenum">
              <a:rPr lang="en-US" smtClean="0"/>
              <a:t>66</a:t>
            </a:fld>
            <a:endParaRPr lang="en-US"/>
          </a:p>
        </p:txBody>
      </p:sp>
    </p:spTree>
    <p:extLst>
      <p:ext uri="{BB962C8B-B14F-4D97-AF65-F5344CB8AC3E}">
        <p14:creationId xmlns:p14="http://schemas.microsoft.com/office/powerpoint/2010/main" val="948790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to using Flask:</a:t>
            </a:r>
          </a:p>
          <a:p>
            <a:endParaRPr lang="en-US"/>
          </a:p>
          <a:p>
            <a:r>
              <a:rPr lang="en-US"/>
              <a:t>Continuous Python runtime environment and library similar to NodeJS </a:t>
            </a:r>
          </a:p>
          <a:p>
            <a:endParaRPr lang="en-US"/>
          </a:p>
          <a:p>
            <a:r>
              <a:rPr lang="en-US"/>
              <a:t>The CORS class allows for direct exposure of the back-end service without using middleware like proxy.</a:t>
            </a:r>
          </a:p>
          <a:p>
            <a:endParaRPr lang="en-US"/>
          </a:p>
          <a:p>
            <a:r>
              <a:rPr lang="en-US"/>
              <a:t>Ease of use and customization of back-end services</a:t>
            </a:r>
          </a:p>
        </p:txBody>
      </p:sp>
      <p:sp>
        <p:nvSpPr>
          <p:cNvPr id="4" name="Slide Number Placeholder 3"/>
          <p:cNvSpPr>
            <a:spLocks noGrp="1"/>
          </p:cNvSpPr>
          <p:nvPr>
            <p:ph type="sldNum" sz="quarter" idx="5"/>
          </p:nvPr>
        </p:nvSpPr>
        <p:spPr/>
        <p:txBody>
          <a:bodyPr/>
          <a:lstStyle/>
          <a:p>
            <a:fld id="{BE2AA09B-19C2-054D-A0A1-986C6A3E37A0}" type="slidenum">
              <a:rPr lang="en-US" smtClean="0"/>
              <a:t>67</a:t>
            </a:fld>
            <a:endParaRPr lang="en-US"/>
          </a:p>
        </p:txBody>
      </p:sp>
    </p:spTree>
    <p:extLst>
      <p:ext uri="{BB962C8B-B14F-4D97-AF65-F5344CB8AC3E}">
        <p14:creationId xmlns:p14="http://schemas.microsoft.com/office/powerpoint/2010/main" val="279497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Dockerizing</a:t>
            </a:r>
            <a:r>
              <a:rPr lang="en-US"/>
              <a:t> the back-end allowed our team to receive consistent test results on our machines because the app's dependencies are executed in a virtual environment based on a Linux kernel that encapsulates the Flask runtime environment for Python executables.</a:t>
            </a:r>
          </a:p>
          <a:p>
            <a:r>
              <a:rPr lang="en-US"/>
              <a:t>As you can see from the container's terminal view, the average response time for the back-end API response is twice as fast, the average speed is 59 </a:t>
            </a:r>
            <a:r>
              <a:rPr lang="en-US" err="1"/>
              <a:t>ms</a:t>
            </a:r>
            <a:r>
              <a:rPr lang="en-US"/>
              <a:t>, a considerable drop from 121 </a:t>
            </a:r>
            <a:r>
              <a:rPr lang="en-US" err="1"/>
              <a:t>ms</a:t>
            </a:r>
            <a:r>
              <a:rPr lang="en-US"/>
              <a:t> experienced in the </a:t>
            </a:r>
            <a:r>
              <a:rPr lang="en-US" err="1"/>
              <a:t>Jupyter</a:t>
            </a:r>
            <a:r>
              <a:rPr lang="en-US"/>
              <a:t> notebook in which we tested the neural network.</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68</a:t>
            </a:fld>
            <a:endParaRPr lang="en-US"/>
          </a:p>
        </p:txBody>
      </p:sp>
    </p:spTree>
    <p:extLst>
      <p:ext uri="{BB962C8B-B14F-4D97-AF65-F5344CB8AC3E}">
        <p14:creationId xmlns:p14="http://schemas.microsoft.com/office/powerpoint/2010/main" val="2172094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Perhaps, the greatest benefit of </a:t>
            </a:r>
            <a:r>
              <a:rPr lang="en-US" err="1"/>
              <a:t>dockerizing</a:t>
            </a:r>
            <a:r>
              <a:rPr lang="en-US"/>
              <a:t> both the front-end and back-end is booting into the application in seconds after clicking on the containers' ports instead of executing docker commands in our terminals. </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69</a:t>
            </a:fld>
            <a:endParaRPr lang="en-US"/>
          </a:p>
        </p:txBody>
      </p:sp>
    </p:spTree>
    <p:extLst>
      <p:ext uri="{BB962C8B-B14F-4D97-AF65-F5344CB8AC3E}">
        <p14:creationId xmlns:p14="http://schemas.microsoft.com/office/powerpoint/2010/main" val="320708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13</a:t>
            </a:fld>
            <a:endParaRPr lang="en-US"/>
          </a:p>
        </p:txBody>
      </p:sp>
    </p:spTree>
    <p:extLst>
      <p:ext uri="{BB962C8B-B14F-4D97-AF65-F5344CB8AC3E}">
        <p14:creationId xmlns:p14="http://schemas.microsoft.com/office/powerpoint/2010/main" val="2623690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10121-8418-ACE9-22EC-CFE1D734C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6646C-0D3A-D2FA-01AE-6A2C8650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3A9E5-AD86-1665-103E-05CD47B320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DEC47D-BBE0-510A-7678-441897E4F618}"/>
              </a:ext>
            </a:extLst>
          </p:cNvPr>
          <p:cNvSpPr>
            <a:spLocks noGrp="1"/>
          </p:cNvSpPr>
          <p:nvPr>
            <p:ph type="sldNum" sz="quarter" idx="5"/>
          </p:nvPr>
        </p:nvSpPr>
        <p:spPr/>
        <p:txBody>
          <a:bodyPr/>
          <a:lstStyle/>
          <a:p>
            <a:fld id="{BE2AA09B-19C2-054D-A0A1-986C6A3E37A0}" type="slidenum">
              <a:rPr lang="en-US" smtClean="0"/>
              <a:t>14</a:t>
            </a:fld>
            <a:endParaRPr lang="en-US"/>
          </a:p>
        </p:txBody>
      </p:sp>
    </p:spTree>
    <p:extLst>
      <p:ext uri="{BB962C8B-B14F-4D97-AF65-F5344CB8AC3E}">
        <p14:creationId xmlns:p14="http://schemas.microsoft.com/office/powerpoint/2010/main" val="164952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9BDA1-5D28-7DE1-B2FC-4B7C4468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29736-2C68-95BA-B6E8-B0EF7C632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EB754-4C18-2654-B512-FCBF62C9F1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8D2098-C4E6-DBAA-E16F-9984057BF6A1}"/>
              </a:ext>
            </a:extLst>
          </p:cNvPr>
          <p:cNvSpPr>
            <a:spLocks noGrp="1"/>
          </p:cNvSpPr>
          <p:nvPr>
            <p:ph type="sldNum" sz="quarter" idx="5"/>
          </p:nvPr>
        </p:nvSpPr>
        <p:spPr/>
        <p:txBody>
          <a:bodyPr/>
          <a:lstStyle/>
          <a:p>
            <a:fld id="{BE2AA09B-19C2-054D-A0A1-986C6A3E37A0}" type="slidenum">
              <a:rPr lang="en-US" smtClean="0"/>
              <a:t>18</a:t>
            </a:fld>
            <a:endParaRPr lang="en-US"/>
          </a:p>
        </p:txBody>
      </p:sp>
    </p:spTree>
    <p:extLst>
      <p:ext uri="{BB962C8B-B14F-4D97-AF65-F5344CB8AC3E}">
        <p14:creationId xmlns:p14="http://schemas.microsoft.com/office/powerpoint/2010/main" val="315520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29</a:t>
            </a:fld>
            <a:endParaRPr lang="en-US"/>
          </a:p>
        </p:txBody>
      </p:sp>
    </p:spTree>
    <p:extLst>
      <p:ext uri="{BB962C8B-B14F-4D97-AF65-F5344CB8AC3E}">
        <p14:creationId xmlns:p14="http://schemas.microsoft.com/office/powerpoint/2010/main" val="3000307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30</a:t>
            </a:fld>
            <a:endParaRPr lang="en-US"/>
          </a:p>
        </p:txBody>
      </p:sp>
    </p:spTree>
    <p:extLst>
      <p:ext uri="{BB962C8B-B14F-4D97-AF65-F5344CB8AC3E}">
        <p14:creationId xmlns:p14="http://schemas.microsoft.com/office/powerpoint/2010/main" val="249421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31</a:t>
            </a:fld>
            <a:endParaRPr lang="en-US"/>
          </a:p>
        </p:txBody>
      </p:sp>
    </p:spTree>
    <p:extLst>
      <p:ext uri="{BB962C8B-B14F-4D97-AF65-F5344CB8AC3E}">
        <p14:creationId xmlns:p14="http://schemas.microsoft.com/office/powerpoint/2010/main" val="3249314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32</a:t>
            </a:fld>
            <a:endParaRPr lang="en-US"/>
          </a:p>
        </p:txBody>
      </p:sp>
    </p:spTree>
    <p:extLst>
      <p:ext uri="{BB962C8B-B14F-4D97-AF65-F5344CB8AC3E}">
        <p14:creationId xmlns:p14="http://schemas.microsoft.com/office/powerpoint/2010/main" val="1727181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66E5-DF64-095D-A41F-1E23932F54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E51540-D86C-5D7F-C12B-682934A7D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998AB6-ED7A-6BFA-41F7-01774BB18019}"/>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5" name="Footer Placeholder 4">
            <a:extLst>
              <a:ext uri="{FF2B5EF4-FFF2-40B4-BE49-F238E27FC236}">
                <a16:creationId xmlns:a16="http://schemas.microsoft.com/office/drawing/2014/main" id="{269288E0-D5E8-3125-0929-528BE9855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1A8F4-6F1D-143F-F567-363AD8FE23F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5194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DB15-6179-F08C-1F1C-57357E423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D0692-49AF-889B-24F8-22A23A7AAC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52B95-F853-FA01-51D0-998EBD0C50A3}"/>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5" name="Footer Placeholder 4">
            <a:extLst>
              <a:ext uri="{FF2B5EF4-FFF2-40B4-BE49-F238E27FC236}">
                <a16:creationId xmlns:a16="http://schemas.microsoft.com/office/drawing/2014/main" id="{76671B4A-9E51-9B99-0853-255D269CC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E2B10-6D97-9D53-EEF0-1264A1F051BD}"/>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0343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6358C-ADE4-2649-BBE5-8A47E9463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19326-5FA6-23F8-7620-FC6BE67356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1439F-5F69-9210-F85D-06E348849DE4}"/>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5" name="Footer Placeholder 4">
            <a:extLst>
              <a:ext uri="{FF2B5EF4-FFF2-40B4-BE49-F238E27FC236}">
                <a16:creationId xmlns:a16="http://schemas.microsoft.com/office/drawing/2014/main" id="{77D2F6AA-42E0-E92A-737E-4901E9C61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E1D87-90B9-5946-FB02-21E12CDD56A6}"/>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58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1A62-E113-29E9-5126-E4DC5F06A2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2FE5C-0C00-AEBD-136B-72293B5A0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20CD4-8B7A-5BD8-01D7-73CF18ACFBBE}"/>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5" name="Footer Placeholder 4">
            <a:extLst>
              <a:ext uri="{FF2B5EF4-FFF2-40B4-BE49-F238E27FC236}">
                <a16:creationId xmlns:a16="http://schemas.microsoft.com/office/drawing/2014/main" id="{81544395-39BF-5FD1-A5D4-A2D5F42C8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56FBD-52A3-EE4F-75FB-B7C16095707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4107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06A3-CAF3-B07C-42AA-C762E08C09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7D9250-1197-B7CA-536A-534EDB32D2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75A84-AC65-93A3-1A6F-5104E2591F7E}"/>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5" name="Footer Placeholder 4">
            <a:extLst>
              <a:ext uri="{FF2B5EF4-FFF2-40B4-BE49-F238E27FC236}">
                <a16:creationId xmlns:a16="http://schemas.microsoft.com/office/drawing/2014/main" id="{DB646523-BED3-7DF8-8EEF-0E069411F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542EF-A2A9-DA9F-3838-85210ABBCAB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28356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DABD-6597-D920-5839-F67D60E38A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70FAC-8453-5918-B1F3-7E5E638DB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1E3C0-5DF1-AE80-286F-85A4D30089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0CCD4-94D7-7D68-C374-546CE98E79CB}"/>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6" name="Footer Placeholder 5">
            <a:extLst>
              <a:ext uri="{FF2B5EF4-FFF2-40B4-BE49-F238E27FC236}">
                <a16:creationId xmlns:a16="http://schemas.microsoft.com/office/drawing/2014/main" id="{303471F6-D4C1-39FA-B56C-9E50BDF6F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50915-8A84-0E5D-7C73-F79E95DA1232}"/>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14015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A829-40D3-CBE3-0DDD-2920840356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9ED3A6-BF7A-553B-72BF-BD353009F7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F8DCAE-8955-E2F9-2295-A3A974605A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6D3B0-BBE5-251F-81C4-D983C9013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26E6F-EB11-3003-3C96-DC8C35ED16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9A28F2-A2F9-A75B-5ECD-CCDF06DAE03F}"/>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8" name="Footer Placeholder 7">
            <a:extLst>
              <a:ext uri="{FF2B5EF4-FFF2-40B4-BE49-F238E27FC236}">
                <a16:creationId xmlns:a16="http://schemas.microsoft.com/office/drawing/2014/main" id="{F3F7055D-158E-8FA2-6E1F-AF6593B89A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E5A594-4EFC-9B25-09BB-55C5F89342B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78286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5FAC-83C4-03AD-89A0-4CEF4A2270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41A51-78AC-A0D1-3075-D4E2D95E9E11}"/>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4" name="Footer Placeholder 3">
            <a:extLst>
              <a:ext uri="{FF2B5EF4-FFF2-40B4-BE49-F238E27FC236}">
                <a16:creationId xmlns:a16="http://schemas.microsoft.com/office/drawing/2014/main" id="{114A13FE-9C2B-E25C-DA32-57A22D6A25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A7636-C05B-457E-F448-3A9F1D7CB82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8980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0A344-1603-CA99-F847-6F3308765049}"/>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3" name="Footer Placeholder 2">
            <a:extLst>
              <a:ext uri="{FF2B5EF4-FFF2-40B4-BE49-F238E27FC236}">
                <a16:creationId xmlns:a16="http://schemas.microsoft.com/office/drawing/2014/main" id="{C98C7B4D-66C6-CAEC-2C86-C7E9C59DC2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FA6BE-858F-3F7A-6E97-6259C11D4FBE}"/>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78475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C4BD-F6AA-3877-0C57-DCD755EE80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DDD5DD-F50D-F123-E013-B17AA59AF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5B8F4E-2222-DB94-8D14-C94A6EB59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EB8F2-6E79-6418-2EBE-F2CA2CB9713D}"/>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6" name="Footer Placeholder 5">
            <a:extLst>
              <a:ext uri="{FF2B5EF4-FFF2-40B4-BE49-F238E27FC236}">
                <a16:creationId xmlns:a16="http://schemas.microsoft.com/office/drawing/2014/main" id="{B50B9EF4-FDF1-D5B6-2B40-0CD95A0658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A6A9C-A0C0-9253-020F-505056B8036B}"/>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2868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94CC-367C-02A1-1094-E27A12CD2F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D895A-ACAF-B3B6-5D0C-90AB60B1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67FF62-B5F8-D5F8-FDAE-7479EB766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C4054-AC4B-A289-E196-DC91243FD5EF}"/>
              </a:ext>
            </a:extLst>
          </p:cNvPr>
          <p:cNvSpPr>
            <a:spLocks noGrp="1"/>
          </p:cNvSpPr>
          <p:nvPr>
            <p:ph type="dt" sz="half" idx="10"/>
          </p:nvPr>
        </p:nvSpPr>
        <p:spPr/>
        <p:txBody>
          <a:bodyPr/>
          <a:lstStyle/>
          <a:p>
            <a:fld id="{92836F38-8BBA-A24C-A25A-E90EA7A56C99}" type="datetimeFigureOut">
              <a:rPr lang="en-US" smtClean="0"/>
              <a:t>4/9/2024</a:t>
            </a:fld>
            <a:endParaRPr lang="en-US"/>
          </a:p>
        </p:txBody>
      </p:sp>
      <p:sp>
        <p:nvSpPr>
          <p:cNvPr id="6" name="Footer Placeholder 5">
            <a:extLst>
              <a:ext uri="{FF2B5EF4-FFF2-40B4-BE49-F238E27FC236}">
                <a16:creationId xmlns:a16="http://schemas.microsoft.com/office/drawing/2014/main" id="{D5973144-33A0-4F53-28CC-AE8138D8F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2649A-3990-B827-B630-E3F21679415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09594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7D83F-B7B0-9A2F-9900-EEE81561DE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CD6401-EFA6-23DC-9B61-FE24A4B35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1224B-0DBB-E146-7CBA-BB2CFAE250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36F38-8BBA-A24C-A25A-E90EA7A56C99}" type="datetimeFigureOut">
              <a:rPr lang="en-US" smtClean="0"/>
              <a:t>4/9/2024</a:t>
            </a:fld>
            <a:endParaRPr lang="en-US"/>
          </a:p>
        </p:txBody>
      </p:sp>
      <p:sp>
        <p:nvSpPr>
          <p:cNvPr id="5" name="Footer Placeholder 4">
            <a:extLst>
              <a:ext uri="{FF2B5EF4-FFF2-40B4-BE49-F238E27FC236}">
                <a16:creationId xmlns:a16="http://schemas.microsoft.com/office/drawing/2014/main" id="{7FD086B9-7189-1212-8B76-F62C91DF8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2BB42E-EC04-5208-E963-118B7AE10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150878-D04F-2F4C-8C57-9D29ECEDAA42}" type="slidenum">
              <a:rPr lang="en-US" smtClean="0"/>
              <a:t>‹#›</a:t>
            </a:fld>
            <a:endParaRPr lang="en-US"/>
          </a:p>
        </p:txBody>
      </p:sp>
    </p:spTree>
    <p:extLst>
      <p:ext uri="{BB962C8B-B14F-4D97-AF65-F5344CB8AC3E}">
        <p14:creationId xmlns:p14="http://schemas.microsoft.com/office/powerpoint/2010/main" val="3271973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1.jpe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33" Type="http://schemas.openxmlformats.org/officeDocument/2006/relationships/image" Target="../media/image51.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jpeg"/><Relationship Id="rId5" Type="http://schemas.openxmlformats.org/officeDocument/2006/relationships/image" Target="../media/image23.png"/><Relationship Id="rId15" Type="http://schemas.openxmlformats.org/officeDocument/2006/relationships/image" Target="../media/image33.sv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svg"/><Relationship Id="rId31" Type="http://schemas.openxmlformats.org/officeDocument/2006/relationships/image" Target="../media/image49.svg"/><Relationship Id="rId4" Type="http://schemas.openxmlformats.org/officeDocument/2006/relationships/image" Target="../media/image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8"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43.svg"/><Relationship Id="rId2" Type="http://schemas.openxmlformats.org/officeDocument/2006/relationships/image" Target="../media/image1.jpeg"/><Relationship Id="rId16" Type="http://schemas.openxmlformats.org/officeDocument/2006/relationships/image" Target="../media/image42.pn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video" Target="https://www.youtube.com/embed/AwKTHgXkXpw?feature=oembed" TargetMode="External"/><Relationship Id="rId5" Type="http://schemas.openxmlformats.org/officeDocument/2006/relationships/image" Target="../media/image2.png"/><Relationship Id="rId4" Type="http://schemas.openxmlformats.org/officeDocument/2006/relationships/image" Target="../media/image83.jpe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github.com/htmw/2024S-Med-X/wiki"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F5B6-66E9-F397-A111-9411841439A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2DD3C8E-A31A-6A1E-B0CE-2E560EFC3830}"/>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7C5E325-15DB-B51E-3714-D4A364256F71}"/>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8" name="Freeform 7">
            <a:extLst>
              <a:ext uri="{FF2B5EF4-FFF2-40B4-BE49-F238E27FC236}">
                <a16:creationId xmlns:a16="http://schemas.microsoft.com/office/drawing/2014/main" id="{811C914E-BB71-D789-5637-50F22848F4B3}"/>
              </a:ext>
            </a:extLst>
          </p:cNvPr>
          <p:cNvSpPr/>
          <p:nvPr/>
        </p:nvSpPr>
        <p:spPr>
          <a:xfrm>
            <a:off x="5350476" y="0"/>
            <a:ext cx="6841524" cy="6858000"/>
          </a:xfrm>
          <a:custGeom>
            <a:avLst/>
            <a:gdLst/>
            <a:ahLst/>
            <a:cxnLst/>
            <a:rect l="l" t="t" r="r" b="b"/>
            <a:pathLst>
              <a:path w="6841524" h="6858000">
                <a:moveTo>
                  <a:pt x="3040224" y="4055103"/>
                </a:moveTo>
                <a:cubicBezTo>
                  <a:pt x="3053258" y="4055103"/>
                  <a:pt x="3064368" y="4059658"/>
                  <a:pt x="3073552" y="4068768"/>
                </a:cubicBezTo>
                <a:cubicBezTo>
                  <a:pt x="3082736" y="4077878"/>
                  <a:pt x="3087328" y="4088950"/>
                  <a:pt x="3087328" y="4101984"/>
                </a:cubicBezTo>
                <a:cubicBezTo>
                  <a:pt x="3087328" y="4115167"/>
                  <a:pt x="3082773" y="4126276"/>
                  <a:pt x="3073664" y="4135311"/>
                </a:cubicBezTo>
                <a:cubicBezTo>
                  <a:pt x="3064554" y="4144347"/>
                  <a:pt x="3053407" y="4148865"/>
                  <a:pt x="3040224" y="4148865"/>
                </a:cubicBezTo>
                <a:cubicBezTo>
                  <a:pt x="3025560" y="4148865"/>
                  <a:pt x="3013637" y="4143384"/>
                  <a:pt x="3004453" y="4132421"/>
                </a:cubicBezTo>
                <a:cubicBezTo>
                  <a:pt x="2996898" y="4123536"/>
                  <a:pt x="2993120" y="4113390"/>
                  <a:pt x="2993120" y="4101984"/>
                </a:cubicBezTo>
                <a:cubicBezTo>
                  <a:pt x="2993120" y="4090577"/>
                  <a:pt x="2996898" y="4080432"/>
                  <a:pt x="3004453" y="4071546"/>
                </a:cubicBezTo>
                <a:cubicBezTo>
                  <a:pt x="3013785" y="4060584"/>
                  <a:pt x="3025709" y="4055103"/>
                  <a:pt x="3040224" y="4055103"/>
                </a:cubicBezTo>
                <a:close/>
                <a:moveTo>
                  <a:pt x="1430499" y="4055103"/>
                </a:moveTo>
                <a:cubicBezTo>
                  <a:pt x="1443533" y="4055103"/>
                  <a:pt x="1454643" y="4059658"/>
                  <a:pt x="1463827" y="4068768"/>
                </a:cubicBezTo>
                <a:cubicBezTo>
                  <a:pt x="1473011" y="4077878"/>
                  <a:pt x="1477604" y="4088950"/>
                  <a:pt x="1477604" y="4101984"/>
                </a:cubicBezTo>
                <a:cubicBezTo>
                  <a:pt x="1477604" y="4115167"/>
                  <a:pt x="1473048" y="4126276"/>
                  <a:pt x="1463939" y="4135311"/>
                </a:cubicBezTo>
                <a:cubicBezTo>
                  <a:pt x="1454829" y="4144347"/>
                  <a:pt x="1443682" y="4148865"/>
                  <a:pt x="1430499" y="4148865"/>
                </a:cubicBezTo>
                <a:cubicBezTo>
                  <a:pt x="1415835" y="4148865"/>
                  <a:pt x="1403911" y="4143384"/>
                  <a:pt x="1394728" y="4132421"/>
                </a:cubicBezTo>
                <a:cubicBezTo>
                  <a:pt x="1387173" y="4123536"/>
                  <a:pt x="1383395" y="4113390"/>
                  <a:pt x="1383395" y="4101984"/>
                </a:cubicBezTo>
                <a:cubicBezTo>
                  <a:pt x="1383395" y="4090577"/>
                  <a:pt x="1387173" y="4080432"/>
                  <a:pt x="1394728" y="4071546"/>
                </a:cubicBezTo>
                <a:cubicBezTo>
                  <a:pt x="1404060" y="4060584"/>
                  <a:pt x="1415984" y="4055103"/>
                  <a:pt x="1430499" y="4055103"/>
                </a:cubicBezTo>
                <a:close/>
                <a:moveTo>
                  <a:pt x="5260888" y="4053763"/>
                </a:moveTo>
                <a:cubicBezTo>
                  <a:pt x="5274220" y="4053763"/>
                  <a:pt x="5285589" y="4058436"/>
                  <a:pt x="5294996" y="4067781"/>
                </a:cubicBezTo>
                <a:cubicBezTo>
                  <a:pt x="5304404" y="4077125"/>
                  <a:pt x="5309108" y="4088526"/>
                  <a:pt x="5309108" y="4101984"/>
                </a:cubicBezTo>
                <a:cubicBezTo>
                  <a:pt x="5309108" y="4115590"/>
                  <a:pt x="5304442" y="4127065"/>
                  <a:pt x="5295108" y="4136410"/>
                </a:cubicBezTo>
                <a:cubicBezTo>
                  <a:pt x="5285775" y="4145755"/>
                  <a:pt x="5274368" y="4150427"/>
                  <a:pt x="5260888" y="4150427"/>
                </a:cubicBezTo>
                <a:cubicBezTo>
                  <a:pt x="5245778" y="4150427"/>
                  <a:pt x="5233482" y="4144745"/>
                  <a:pt x="5224001" y="4133381"/>
                </a:cubicBezTo>
                <a:cubicBezTo>
                  <a:pt x="5216296" y="4124260"/>
                  <a:pt x="5212445" y="4113795"/>
                  <a:pt x="5212445" y="4101984"/>
                </a:cubicBezTo>
                <a:cubicBezTo>
                  <a:pt x="5212445" y="4090322"/>
                  <a:pt x="5216296" y="4079930"/>
                  <a:pt x="5224001" y="4070810"/>
                </a:cubicBezTo>
                <a:cubicBezTo>
                  <a:pt x="5233482" y="4059446"/>
                  <a:pt x="5245778" y="4053763"/>
                  <a:pt x="5260888" y="4053763"/>
                </a:cubicBezTo>
                <a:close/>
                <a:moveTo>
                  <a:pt x="955589" y="4053763"/>
                </a:moveTo>
                <a:cubicBezTo>
                  <a:pt x="968921" y="4053763"/>
                  <a:pt x="980290" y="4058436"/>
                  <a:pt x="989698" y="4067781"/>
                </a:cubicBezTo>
                <a:cubicBezTo>
                  <a:pt x="999105" y="4077125"/>
                  <a:pt x="1003809" y="4088526"/>
                  <a:pt x="1003809" y="4101984"/>
                </a:cubicBezTo>
                <a:cubicBezTo>
                  <a:pt x="1003809" y="4115590"/>
                  <a:pt x="999143" y="4127065"/>
                  <a:pt x="989809" y="4136410"/>
                </a:cubicBezTo>
                <a:cubicBezTo>
                  <a:pt x="980476" y="4145755"/>
                  <a:pt x="969069" y="4150427"/>
                  <a:pt x="955589" y="4150427"/>
                </a:cubicBezTo>
                <a:cubicBezTo>
                  <a:pt x="940478" y="4150427"/>
                  <a:pt x="928182" y="4144745"/>
                  <a:pt x="918702" y="4133381"/>
                </a:cubicBezTo>
                <a:cubicBezTo>
                  <a:pt x="910997" y="4124260"/>
                  <a:pt x="907145" y="4113795"/>
                  <a:pt x="907145" y="4101984"/>
                </a:cubicBezTo>
                <a:cubicBezTo>
                  <a:pt x="907145" y="4090322"/>
                  <a:pt x="910997" y="4079930"/>
                  <a:pt x="918702" y="4070810"/>
                </a:cubicBezTo>
                <a:cubicBezTo>
                  <a:pt x="928182" y="4059446"/>
                  <a:pt x="940478" y="4053763"/>
                  <a:pt x="955589" y="4053763"/>
                </a:cubicBezTo>
                <a:close/>
                <a:moveTo>
                  <a:pt x="4644592" y="4038806"/>
                </a:moveTo>
                <a:cubicBezTo>
                  <a:pt x="4667092" y="4038806"/>
                  <a:pt x="4680933" y="4050489"/>
                  <a:pt x="4686114" y="4073855"/>
                </a:cubicBezTo>
                <a:lnTo>
                  <a:pt x="4602845" y="4073855"/>
                </a:lnTo>
                <a:cubicBezTo>
                  <a:pt x="4604472" y="4063842"/>
                  <a:pt x="4608321" y="4055876"/>
                  <a:pt x="4614391" y="4049958"/>
                </a:cubicBezTo>
                <a:cubicBezTo>
                  <a:pt x="4622090" y="4042523"/>
                  <a:pt x="4632157" y="4038806"/>
                  <a:pt x="4644592" y="4038806"/>
                </a:cubicBezTo>
                <a:close/>
                <a:moveTo>
                  <a:pt x="4235016" y="4038806"/>
                </a:moveTo>
                <a:cubicBezTo>
                  <a:pt x="4257517" y="4038806"/>
                  <a:pt x="4271358" y="4050489"/>
                  <a:pt x="4276540" y="4073855"/>
                </a:cubicBezTo>
                <a:lnTo>
                  <a:pt x="4193270" y="4073855"/>
                </a:lnTo>
                <a:cubicBezTo>
                  <a:pt x="4194898" y="4063842"/>
                  <a:pt x="4198746" y="4055876"/>
                  <a:pt x="4204816" y="4049958"/>
                </a:cubicBezTo>
                <a:cubicBezTo>
                  <a:pt x="4212515" y="4042523"/>
                  <a:pt x="4222582" y="4038806"/>
                  <a:pt x="4235016" y="4038806"/>
                </a:cubicBezTo>
                <a:close/>
                <a:moveTo>
                  <a:pt x="3530167" y="4038806"/>
                </a:moveTo>
                <a:cubicBezTo>
                  <a:pt x="3552667" y="4038806"/>
                  <a:pt x="3566508" y="4050489"/>
                  <a:pt x="3571690" y="4073855"/>
                </a:cubicBezTo>
                <a:lnTo>
                  <a:pt x="3488420" y="4073855"/>
                </a:lnTo>
                <a:cubicBezTo>
                  <a:pt x="3490048" y="4063842"/>
                  <a:pt x="3493897" y="4055876"/>
                  <a:pt x="3499966" y="4049958"/>
                </a:cubicBezTo>
                <a:cubicBezTo>
                  <a:pt x="3507666" y="4042523"/>
                  <a:pt x="3517732" y="4038806"/>
                  <a:pt x="3530167" y="4038806"/>
                </a:cubicBezTo>
                <a:close/>
                <a:moveTo>
                  <a:pt x="2777692" y="4038806"/>
                </a:moveTo>
                <a:cubicBezTo>
                  <a:pt x="2800192" y="4038806"/>
                  <a:pt x="2814033" y="4050489"/>
                  <a:pt x="2819215" y="4073855"/>
                </a:cubicBezTo>
                <a:lnTo>
                  <a:pt x="2735945" y="4073855"/>
                </a:lnTo>
                <a:cubicBezTo>
                  <a:pt x="2737573" y="4063842"/>
                  <a:pt x="2741422" y="4055876"/>
                  <a:pt x="2747491" y="4049958"/>
                </a:cubicBezTo>
                <a:cubicBezTo>
                  <a:pt x="2755191" y="4042523"/>
                  <a:pt x="2765257" y="4038806"/>
                  <a:pt x="2777692" y="4038806"/>
                </a:cubicBezTo>
                <a:close/>
                <a:moveTo>
                  <a:pt x="2334258" y="3998399"/>
                </a:moveTo>
                <a:lnTo>
                  <a:pt x="2334258" y="4205568"/>
                </a:lnTo>
                <a:lnTo>
                  <a:pt x="2407705" y="4205568"/>
                </a:lnTo>
                <a:lnTo>
                  <a:pt x="2407705" y="3998399"/>
                </a:lnTo>
                <a:close/>
                <a:moveTo>
                  <a:pt x="1595475" y="3998399"/>
                </a:moveTo>
                <a:lnTo>
                  <a:pt x="1679638" y="4093054"/>
                </a:lnTo>
                <a:lnTo>
                  <a:pt x="1576053" y="4205568"/>
                </a:lnTo>
                <a:lnTo>
                  <a:pt x="1672717" y="4205568"/>
                </a:lnTo>
                <a:lnTo>
                  <a:pt x="1725849" y="4143953"/>
                </a:lnTo>
                <a:lnTo>
                  <a:pt x="1779204" y="4205568"/>
                </a:lnTo>
                <a:lnTo>
                  <a:pt x="1876091" y="4205568"/>
                </a:lnTo>
                <a:lnTo>
                  <a:pt x="1772283" y="4093054"/>
                </a:lnTo>
                <a:lnTo>
                  <a:pt x="1858008" y="3998399"/>
                </a:lnTo>
                <a:lnTo>
                  <a:pt x="1762907" y="3998399"/>
                </a:lnTo>
                <a:lnTo>
                  <a:pt x="1726519" y="4041039"/>
                </a:lnTo>
                <a:lnTo>
                  <a:pt x="1690800" y="3998399"/>
                </a:lnTo>
                <a:close/>
                <a:moveTo>
                  <a:pt x="5571234" y="3995497"/>
                </a:moveTo>
                <a:cubicBezTo>
                  <a:pt x="5554757" y="3995497"/>
                  <a:pt x="5540510" y="3999069"/>
                  <a:pt x="5528490" y="4006213"/>
                </a:cubicBezTo>
                <a:cubicBezTo>
                  <a:pt x="5519582" y="4011571"/>
                  <a:pt x="5511270" y="4020277"/>
                  <a:pt x="5503552" y="4032332"/>
                </a:cubicBezTo>
                <a:lnTo>
                  <a:pt x="5503552" y="3998399"/>
                </a:lnTo>
                <a:lnTo>
                  <a:pt x="5430106" y="3998399"/>
                </a:lnTo>
                <a:lnTo>
                  <a:pt x="5430106" y="4205568"/>
                </a:lnTo>
                <a:lnTo>
                  <a:pt x="5503552" y="4205568"/>
                </a:lnTo>
                <a:lnTo>
                  <a:pt x="5503552" y="4116941"/>
                </a:lnTo>
                <a:cubicBezTo>
                  <a:pt x="5503552" y="4104886"/>
                  <a:pt x="5504888" y="4095286"/>
                  <a:pt x="5507560" y="4088143"/>
                </a:cubicBezTo>
                <a:cubicBezTo>
                  <a:pt x="5514685" y="4068349"/>
                  <a:pt x="5530269" y="4058452"/>
                  <a:pt x="5554312" y="4058452"/>
                </a:cubicBezTo>
                <a:cubicBezTo>
                  <a:pt x="5564850" y="4058452"/>
                  <a:pt x="5575241" y="4060907"/>
                  <a:pt x="5585482" y="4065819"/>
                </a:cubicBezTo>
                <a:lnTo>
                  <a:pt x="5585482" y="3996163"/>
                </a:lnTo>
                <a:cubicBezTo>
                  <a:pt x="5579842" y="3995719"/>
                  <a:pt x="5575093" y="3995497"/>
                  <a:pt x="5571234" y="3995497"/>
                </a:cubicBezTo>
                <a:close/>
                <a:moveTo>
                  <a:pt x="1265934" y="3995497"/>
                </a:moveTo>
                <a:cubicBezTo>
                  <a:pt x="1249458" y="3995497"/>
                  <a:pt x="1235210" y="3999069"/>
                  <a:pt x="1223190" y="4006213"/>
                </a:cubicBezTo>
                <a:cubicBezTo>
                  <a:pt x="1214283" y="4011571"/>
                  <a:pt x="1205971" y="4020277"/>
                  <a:pt x="1198253" y="4032332"/>
                </a:cubicBezTo>
                <a:lnTo>
                  <a:pt x="1198253" y="3998399"/>
                </a:lnTo>
                <a:lnTo>
                  <a:pt x="1124806" y="3998399"/>
                </a:lnTo>
                <a:lnTo>
                  <a:pt x="1124806" y="4205568"/>
                </a:lnTo>
                <a:lnTo>
                  <a:pt x="1198253" y="4205568"/>
                </a:lnTo>
                <a:lnTo>
                  <a:pt x="1198253" y="4116941"/>
                </a:lnTo>
                <a:cubicBezTo>
                  <a:pt x="1198253" y="4104886"/>
                  <a:pt x="1199589" y="4095286"/>
                  <a:pt x="1202261" y="4088143"/>
                </a:cubicBezTo>
                <a:cubicBezTo>
                  <a:pt x="1209386" y="4068349"/>
                  <a:pt x="1224970" y="4058452"/>
                  <a:pt x="1249013" y="4058452"/>
                </a:cubicBezTo>
                <a:cubicBezTo>
                  <a:pt x="1259552" y="4058452"/>
                  <a:pt x="1269942" y="4060907"/>
                  <a:pt x="1280183" y="4065819"/>
                </a:cubicBezTo>
                <a:lnTo>
                  <a:pt x="1280183" y="3996163"/>
                </a:lnTo>
                <a:cubicBezTo>
                  <a:pt x="1274544" y="3995719"/>
                  <a:pt x="1269794" y="3995497"/>
                  <a:pt x="1265934" y="3995497"/>
                </a:cubicBezTo>
                <a:close/>
                <a:moveTo>
                  <a:pt x="4641689" y="3992595"/>
                </a:moveTo>
                <a:cubicBezTo>
                  <a:pt x="4605078" y="3992595"/>
                  <a:pt x="4576726" y="4002939"/>
                  <a:pt x="4556634" y="4023626"/>
                </a:cubicBezTo>
                <a:cubicBezTo>
                  <a:pt x="4536542" y="4044313"/>
                  <a:pt x="4526496" y="4071176"/>
                  <a:pt x="4526496" y="4104216"/>
                </a:cubicBezTo>
                <a:cubicBezTo>
                  <a:pt x="4526496" y="4132047"/>
                  <a:pt x="4534533" y="4155636"/>
                  <a:pt x="4550606" y="4174984"/>
                </a:cubicBezTo>
                <a:cubicBezTo>
                  <a:pt x="4572038" y="4200880"/>
                  <a:pt x="4604036" y="4213828"/>
                  <a:pt x="4646600" y="4213828"/>
                </a:cubicBezTo>
                <a:cubicBezTo>
                  <a:pt x="4680086" y="4213828"/>
                  <a:pt x="4706801" y="4204555"/>
                  <a:pt x="4726744" y="4186010"/>
                </a:cubicBezTo>
                <a:cubicBezTo>
                  <a:pt x="4737758" y="4175773"/>
                  <a:pt x="4746092" y="4161308"/>
                  <a:pt x="4751748" y="4142614"/>
                </a:cubicBezTo>
                <a:lnTo>
                  <a:pt x="4680756" y="4142614"/>
                </a:lnTo>
                <a:cubicBezTo>
                  <a:pt x="4672617" y="4155711"/>
                  <a:pt x="4660925" y="4162259"/>
                  <a:pt x="4645680" y="4162259"/>
                </a:cubicBezTo>
                <a:cubicBezTo>
                  <a:pt x="4615784" y="4162259"/>
                  <a:pt x="4600836" y="4146707"/>
                  <a:pt x="4600836" y="4115602"/>
                </a:cubicBezTo>
                <a:lnTo>
                  <a:pt x="4754650" y="4115602"/>
                </a:lnTo>
                <a:lnTo>
                  <a:pt x="4754650" y="4106208"/>
                </a:lnTo>
                <a:cubicBezTo>
                  <a:pt x="4754650" y="4081756"/>
                  <a:pt x="4749217" y="4060286"/>
                  <a:pt x="4738353" y="4041799"/>
                </a:cubicBezTo>
                <a:cubicBezTo>
                  <a:pt x="4719006" y="4008996"/>
                  <a:pt x="4686784" y="3992595"/>
                  <a:pt x="4641689" y="3992595"/>
                </a:cubicBezTo>
                <a:close/>
                <a:moveTo>
                  <a:pt x="4232114" y="3992595"/>
                </a:moveTo>
                <a:cubicBezTo>
                  <a:pt x="4195502" y="3992595"/>
                  <a:pt x="4167151" y="4002939"/>
                  <a:pt x="4147059" y="4023626"/>
                </a:cubicBezTo>
                <a:cubicBezTo>
                  <a:pt x="4126967" y="4044313"/>
                  <a:pt x="4116921" y="4071176"/>
                  <a:pt x="4116921" y="4104216"/>
                </a:cubicBezTo>
                <a:cubicBezTo>
                  <a:pt x="4116921" y="4132047"/>
                  <a:pt x="4124958" y="4155636"/>
                  <a:pt x="4141032" y="4174984"/>
                </a:cubicBezTo>
                <a:cubicBezTo>
                  <a:pt x="4162463" y="4200880"/>
                  <a:pt x="4194460" y="4213828"/>
                  <a:pt x="4237026" y="4213828"/>
                </a:cubicBezTo>
                <a:cubicBezTo>
                  <a:pt x="4270512" y="4213828"/>
                  <a:pt x="4297226" y="4204555"/>
                  <a:pt x="4317170" y="4186010"/>
                </a:cubicBezTo>
                <a:cubicBezTo>
                  <a:pt x="4328182" y="4175773"/>
                  <a:pt x="4336517" y="4161308"/>
                  <a:pt x="4342172" y="4142614"/>
                </a:cubicBezTo>
                <a:lnTo>
                  <a:pt x="4271182" y="4142614"/>
                </a:lnTo>
                <a:cubicBezTo>
                  <a:pt x="4263042" y="4155711"/>
                  <a:pt x="4251350" y="4162259"/>
                  <a:pt x="4236105" y="4162259"/>
                </a:cubicBezTo>
                <a:cubicBezTo>
                  <a:pt x="4206208" y="4162259"/>
                  <a:pt x="4191261" y="4146707"/>
                  <a:pt x="4191261" y="4115602"/>
                </a:cubicBezTo>
                <a:lnTo>
                  <a:pt x="4345075" y="4115602"/>
                </a:lnTo>
                <a:lnTo>
                  <a:pt x="4345075" y="4106208"/>
                </a:lnTo>
                <a:cubicBezTo>
                  <a:pt x="4345075" y="4081756"/>
                  <a:pt x="4339642" y="4060286"/>
                  <a:pt x="4328778" y="4041799"/>
                </a:cubicBezTo>
                <a:cubicBezTo>
                  <a:pt x="4309430" y="4008996"/>
                  <a:pt x="4277209" y="3992595"/>
                  <a:pt x="4232114" y="3992595"/>
                </a:cubicBezTo>
                <a:close/>
                <a:moveTo>
                  <a:pt x="3527264" y="3992595"/>
                </a:moveTo>
                <a:cubicBezTo>
                  <a:pt x="3490653" y="3992595"/>
                  <a:pt x="3462301" y="4002939"/>
                  <a:pt x="3442209" y="4023626"/>
                </a:cubicBezTo>
                <a:cubicBezTo>
                  <a:pt x="3422118" y="4044313"/>
                  <a:pt x="3412072" y="4071176"/>
                  <a:pt x="3412072" y="4104216"/>
                </a:cubicBezTo>
                <a:cubicBezTo>
                  <a:pt x="3412072" y="4132047"/>
                  <a:pt x="3420108" y="4155636"/>
                  <a:pt x="3436182" y="4174984"/>
                </a:cubicBezTo>
                <a:cubicBezTo>
                  <a:pt x="3457613" y="4200880"/>
                  <a:pt x="3489611" y="4213828"/>
                  <a:pt x="3532176" y="4213828"/>
                </a:cubicBezTo>
                <a:cubicBezTo>
                  <a:pt x="3565662" y="4213828"/>
                  <a:pt x="3592376" y="4204555"/>
                  <a:pt x="3612320" y="4186010"/>
                </a:cubicBezTo>
                <a:cubicBezTo>
                  <a:pt x="3623333" y="4175773"/>
                  <a:pt x="3631667" y="4161308"/>
                  <a:pt x="3637323" y="4142614"/>
                </a:cubicBezTo>
                <a:lnTo>
                  <a:pt x="3566332" y="4142614"/>
                </a:lnTo>
                <a:cubicBezTo>
                  <a:pt x="3558192" y="4155711"/>
                  <a:pt x="3546500" y="4162259"/>
                  <a:pt x="3531255" y="4162259"/>
                </a:cubicBezTo>
                <a:cubicBezTo>
                  <a:pt x="3501359" y="4162259"/>
                  <a:pt x="3486411" y="4146707"/>
                  <a:pt x="3486411" y="4115602"/>
                </a:cubicBezTo>
                <a:lnTo>
                  <a:pt x="3640225" y="4115602"/>
                </a:lnTo>
                <a:lnTo>
                  <a:pt x="3640225" y="4106208"/>
                </a:lnTo>
                <a:cubicBezTo>
                  <a:pt x="3640225" y="4081756"/>
                  <a:pt x="3634792" y="4060286"/>
                  <a:pt x="3623928" y="4041799"/>
                </a:cubicBezTo>
                <a:cubicBezTo>
                  <a:pt x="3604581" y="4008996"/>
                  <a:pt x="3572360" y="3992595"/>
                  <a:pt x="3527264" y="3992595"/>
                </a:cubicBezTo>
                <a:close/>
                <a:moveTo>
                  <a:pt x="2774790" y="3992595"/>
                </a:moveTo>
                <a:cubicBezTo>
                  <a:pt x="2738178" y="3992595"/>
                  <a:pt x="2709826" y="4002939"/>
                  <a:pt x="2689734" y="4023626"/>
                </a:cubicBezTo>
                <a:cubicBezTo>
                  <a:pt x="2669642" y="4044313"/>
                  <a:pt x="2659596" y="4071176"/>
                  <a:pt x="2659597" y="4104216"/>
                </a:cubicBezTo>
                <a:cubicBezTo>
                  <a:pt x="2659596" y="4132047"/>
                  <a:pt x="2667633" y="4155636"/>
                  <a:pt x="2683707" y="4174984"/>
                </a:cubicBezTo>
                <a:cubicBezTo>
                  <a:pt x="2705138" y="4200880"/>
                  <a:pt x="2737136" y="4213828"/>
                  <a:pt x="2779701" y="4213828"/>
                </a:cubicBezTo>
                <a:cubicBezTo>
                  <a:pt x="2813187" y="4213828"/>
                  <a:pt x="2839902" y="4204555"/>
                  <a:pt x="2859845" y="4186010"/>
                </a:cubicBezTo>
                <a:cubicBezTo>
                  <a:pt x="2870858" y="4175773"/>
                  <a:pt x="2879192" y="4161308"/>
                  <a:pt x="2884848" y="4142614"/>
                </a:cubicBezTo>
                <a:lnTo>
                  <a:pt x="2813857" y="4142614"/>
                </a:lnTo>
                <a:cubicBezTo>
                  <a:pt x="2805718" y="4155711"/>
                  <a:pt x="2794025" y="4162259"/>
                  <a:pt x="2778780" y="4162259"/>
                </a:cubicBezTo>
                <a:cubicBezTo>
                  <a:pt x="2748884" y="4162259"/>
                  <a:pt x="2733936" y="4146707"/>
                  <a:pt x="2733936" y="4115602"/>
                </a:cubicBezTo>
                <a:lnTo>
                  <a:pt x="2887750" y="4115602"/>
                </a:lnTo>
                <a:lnTo>
                  <a:pt x="2887750" y="4106208"/>
                </a:lnTo>
                <a:cubicBezTo>
                  <a:pt x="2887750" y="4081756"/>
                  <a:pt x="2882318" y="4060286"/>
                  <a:pt x="2871453" y="4041799"/>
                </a:cubicBezTo>
                <a:cubicBezTo>
                  <a:pt x="2852106" y="4008996"/>
                  <a:pt x="2819884" y="3992595"/>
                  <a:pt x="2774790" y="3992595"/>
                </a:cubicBezTo>
                <a:close/>
                <a:moveTo>
                  <a:pt x="4900427" y="3991925"/>
                </a:moveTo>
                <a:cubicBezTo>
                  <a:pt x="4862624" y="3991925"/>
                  <a:pt x="4832636" y="4004725"/>
                  <a:pt x="4810460" y="4030323"/>
                </a:cubicBezTo>
                <a:cubicBezTo>
                  <a:pt x="4792601" y="4050861"/>
                  <a:pt x="4783671" y="4074823"/>
                  <a:pt x="4783671" y="4102207"/>
                </a:cubicBezTo>
                <a:cubicBezTo>
                  <a:pt x="4783671" y="4129443"/>
                  <a:pt x="4792601" y="4153404"/>
                  <a:pt x="4810460" y="4174091"/>
                </a:cubicBezTo>
                <a:cubicBezTo>
                  <a:pt x="4832636" y="4199690"/>
                  <a:pt x="4862624" y="4212489"/>
                  <a:pt x="4900427" y="4212489"/>
                </a:cubicBezTo>
                <a:cubicBezTo>
                  <a:pt x="4917096" y="4212489"/>
                  <a:pt x="4933020" y="4208694"/>
                  <a:pt x="4948200" y="4201103"/>
                </a:cubicBezTo>
                <a:lnTo>
                  <a:pt x="4948200" y="4138819"/>
                </a:lnTo>
                <a:cubicBezTo>
                  <a:pt x="4935136" y="4147748"/>
                  <a:pt x="4922517" y="4152213"/>
                  <a:pt x="4910344" y="4152213"/>
                </a:cubicBezTo>
                <a:cubicBezTo>
                  <a:pt x="4895796" y="4152213"/>
                  <a:pt x="4883771" y="4147525"/>
                  <a:pt x="4874271" y="4138149"/>
                </a:cubicBezTo>
                <a:cubicBezTo>
                  <a:pt x="4864770" y="4128773"/>
                  <a:pt x="4860020" y="4116792"/>
                  <a:pt x="4860020" y="4102207"/>
                </a:cubicBezTo>
                <a:cubicBezTo>
                  <a:pt x="4860020" y="4087622"/>
                  <a:pt x="4864770" y="4075641"/>
                  <a:pt x="4874271" y="4066265"/>
                </a:cubicBezTo>
                <a:cubicBezTo>
                  <a:pt x="4883771" y="4056889"/>
                  <a:pt x="4895796" y="4052201"/>
                  <a:pt x="4910344" y="4052201"/>
                </a:cubicBezTo>
                <a:cubicBezTo>
                  <a:pt x="4922666" y="4052201"/>
                  <a:pt x="4935284" y="4056740"/>
                  <a:pt x="4948200" y="4065819"/>
                </a:cubicBezTo>
                <a:lnTo>
                  <a:pt x="4948200" y="4003534"/>
                </a:lnTo>
                <a:cubicBezTo>
                  <a:pt x="4933318" y="3995795"/>
                  <a:pt x="4917392" y="3991925"/>
                  <a:pt x="4900427" y="3991925"/>
                </a:cubicBezTo>
                <a:close/>
                <a:moveTo>
                  <a:pt x="3020666" y="3991925"/>
                </a:moveTo>
                <a:cubicBezTo>
                  <a:pt x="2995398" y="3991925"/>
                  <a:pt x="2973029" y="4000326"/>
                  <a:pt x="2953558" y="4017127"/>
                </a:cubicBezTo>
                <a:cubicBezTo>
                  <a:pt x="2929033" y="4038238"/>
                  <a:pt x="2916771" y="4066486"/>
                  <a:pt x="2916772" y="4101872"/>
                </a:cubicBezTo>
                <a:cubicBezTo>
                  <a:pt x="2916771" y="4136663"/>
                  <a:pt x="2928736" y="4164615"/>
                  <a:pt x="2952665" y="4185727"/>
                </a:cubicBezTo>
                <a:cubicBezTo>
                  <a:pt x="2972731" y="4203420"/>
                  <a:pt x="2995620" y="4212265"/>
                  <a:pt x="3021333" y="4212265"/>
                </a:cubicBezTo>
                <a:cubicBezTo>
                  <a:pt x="3037236" y="4212265"/>
                  <a:pt x="3051430" y="4208768"/>
                  <a:pt x="3063916" y="4201773"/>
                </a:cubicBezTo>
                <a:cubicBezTo>
                  <a:pt x="3071050" y="4197755"/>
                  <a:pt x="3078110" y="4191355"/>
                  <a:pt x="3085096" y="4182574"/>
                </a:cubicBezTo>
                <a:lnTo>
                  <a:pt x="3085096" y="4205568"/>
                </a:lnTo>
                <a:lnTo>
                  <a:pt x="3158543" y="4205568"/>
                </a:lnTo>
                <a:lnTo>
                  <a:pt x="3158543" y="3998399"/>
                </a:lnTo>
                <a:lnTo>
                  <a:pt x="3085096" y="3998399"/>
                </a:lnTo>
                <a:lnTo>
                  <a:pt x="3085096" y="4018714"/>
                </a:lnTo>
                <a:cubicBezTo>
                  <a:pt x="3077217" y="4010529"/>
                  <a:pt x="3069563" y="4004650"/>
                  <a:pt x="3062134" y="4001078"/>
                </a:cubicBezTo>
                <a:cubicBezTo>
                  <a:pt x="3049202" y="3994976"/>
                  <a:pt x="3035380" y="3991925"/>
                  <a:pt x="3020666" y="3991925"/>
                </a:cubicBezTo>
                <a:close/>
                <a:moveTo>
                  <a:pt x="1410941" y="3991925"/>
                </a:moveTo>
                <a:cubicBezTo>
                  <a:pt x="1385673" y="3991925"/>
                  <a:pt x="1363303" y="4000326"/>
                  <a:pt x="1343833" y="4017127"/>
                </a:cubicBezTo>
                <a:cubicBezTo>
                  <a:pt x="1319309" y="4038238"/>
                  <a:pt x="1307046" y="4066486"/>
                  <a:pt x="1307046" y="4101872"/>
                </a:cubicBezTo>
                <a:cubicBezTo>
                  <a:pt x="1307046" y="4136663"/>
                  <a:pt x="1319011" y="4164615"/>
                  <a:pt x="1342940" y="4185727"/>
                </a:cubicBezTo>
                <a:cubicBezTo>
                  <a:pt x="1363006" y="4203420"/>
                  <a:pt x="1385895" y="4212265"/>
                  <a:pt x="1411607" y="4212265"/>
                </a:cubicBezTo>
                <a:cubicBezTo>
                  <a:pt x="1427511" y="4212265"/>
                  <a:pt x="1441706" y="4208768"/>
                  <a:pt x="1454191" y="4201773"/>
                </a:cubicBezTo>
                <a:cubicBezTo>
                  <a:pt x="1461326" y="4197755"/>
                  <a:pt x="1468386" y="4191355"/>
                  <a:pt x="1475371" y="4182574"/>
                </a:cubicBezTo>
                <a:lnTo>
                  <a:pt x="1475371" y="4205568"/>
                </a:lnTo>
                <a:lnTo>
                  <a:pt x="1548818" y="4205568"/>
                </a:lnTo>
                <a:lnTo>
                  <a:pt x="1548818" y="3998399"/>
                </a:lnTo>
                <a:lnTo>
                  <a:pt x="1475371" y="3998399"/>
                </a:lnTo>
                <a:lnTo>
                  <a:pt x="1475371" y="4018714"/>
                </a:lnTo>
                <a:cubicBezTo>
                  <a:pt x="1467493" y="4010529"/>
                  <a:pt x="1459838" y="4004650"/>
                  <a:pt x="1452408" y="4001078"/>
                </a:cubicBezTo>
                <a:cubicBezTo>
                  <a:pt x="1439477" y="3994976"/>
                  <a:pt x="1425654" y="3991925"/>
                  <a:pt x="1410941" y="3991925"/>
                </a:cubicBezTo>
                <a:close/>
                <a:moveTo>
                  <a:pt x="3306106" y="3991032"/>
                </a:moveTo>
                <a:cubicBezTo>
                  <a:pt x="3272917" y="3991032"/>
                  <a:pt x="3248360" y="3999724"/>
                  <a:pt x="3232436" y="4017106"/>
                </a:cubicBezTo>
                <a:cubicBezTo>
                  <a:pt x="3220083" y="4030626"/>
                  <a:pt x="3213906" y="4046450"/>
                  <a:pt x="3213907" y="4064577"/>
                </a:cubicBezTo>
                <a:cubicBezTo>
                  <a:pt x="3213906" y="4073937"/>
                  <a:pt x="3215317" y="4081961"/>
                  <a:pt x="3218138" y="4088649"/>
                </a:cubicBezTo>
                <a:cubicBezTo>
                  <a:pt x="3223335" y="4100980"/>
                  <a:pt x="3233356" y="4110043"/>
                  <a:pt x="3248202" y="4115835"/>
                </a:cubicBezTo>
                <a:cubicBezTo>
                  <a:pt x="3252360" y="4117470"/>
                  <a:pt x="3261194" y="4119773"/>
                  <a:pt x="3274706" y="4122745"/>
                </a:cubicBezTo>
                <a:cubicBezTo>
                  <a:pt x="3286730" y="4125424"/>
                  <a:pt x="3294451" y="4127731"/>
                  <a:pt x="3297867" y="4129666"/>
                </a:cubicBezTo>
                <a:cubicBezTo>
                  <a:pt x="3303210" y="4132642"/>
                  <a:pt x="3305882" y="4136884"/>
                  <a:pt x="3305883" y="4142391"/>
                </a:cubicBezTo>
                <a:cubicBezTo>
                  <a:pt x="3305882" y="4152957"/>
                  <a:pt x="3298239" y="4158241"/>
                  <a:pt x="3282952" y="4158241"/>
                </a:cubicBezTo>
                <a:cubicBezTo>
                  <a:pt x="3264992" y="4158241"/>
                  <a:pt x="3245549" y="4151395"/>
                  <a:pt x="3224622" y="4137703"/>
                </a:cubicBezTo>
                <a:lnTo>
                  <a:pt x="3198057" y="4189495"/>
                </a:lnTo>
                <a:cubicBezTo>
                  <a:pt x="3224846" y="4205419"/>
                  <a:pt x="3252453" y="4213382"/>
                  <a:pt x="3280880" y="4213382"/>
                </a:cubicBezTo>
                <a:cubicBezTo>
                  <a:pt x="3313026" y="4213382"/>
                  <a:pt x="3337955" y="4205494"/>
                  <a:pt x="3355666" y="4189718"/>
                </a:cubicBezTo>
                <a:cubicBezTo>
                  <a:pt x="3371441" y="4175728"/>
                  <a:pt x="3379329" y="4157720"/>
                  <a:pt x="3379329" y="4135693"/>
                </a:cubicBezTo>
                <a:cubicBezTo>
                  <a:pt x="3379329" y="4118132"/>
                  <a:pt x="3373613" y="4103844"/>
                  <a:pt x="3362182" y="4092831"/>
                </a:cubicBezTo>
                <a:cubicBezTo>
                  <a:pt x="3353124" y="4084050"/>
                  <a:pt x="3339019" y="4077650"/>
                  <a:pt x="3319867" y="4073632"/>
                </a:cubicBezTo>
                <a:cubicBezTo>
                  <a:pt x="3306802" y="4070953"/>
                  <a:pt x="3298934" y="4068944"/>
                  <a:pt x="3296262" y="4067604"/>
                </a:cubicBezTo>
                <a:cubicBezTo>
                  <a:pt x="3290323" y="4064753"/>
                  <a:pt x="3287354" y="4061001"/>
                  <a:pt x="3287354" y="4056348"/>
                </a:cubicBezTo>
                <a:cubicBezTo>
                  <a:pt x="3287354" y="4046142"/>
                  <a:pt x="3294694" y="4041039"/>
                  <a:pt x="3309374" y="4041039"/>
                </a:cubicBezTo>
                <a:cubicBezTo>
                  <a:pt x="3321829" y="4041039"/>
                  <a:pt x="3334878" y="4044611"/>
                  <a:pt x="3348522" y="4051754"/>
                </a:cubicBezTo>
                <a:lnTo>
                  <a:pt x="3373302" y="4004427"/>
                </a:lnTo>
                <a:cubicBezTo>
                  <a:pt x="3351572" y="3995497"/>
                  <a:pt x="3329174" y="3991032"/>
                  <a:pt x="3306106" y="3991032"/>
                </a:cubicBezTo>
                <a:close/>
                <a:moveTo>
                  <a:pt x="2553631" y="3991032"/>
                </a:moveTo>
                <a:cubicBezTo>
                  <a:pt x="2520442" y="3991032"/>
                  <a:pt x="2495886" y="3999724"/>
                  <a:pt x="2479961" y="4017106"/>
                </a:cubicBezTo>
                <a:cubicBezTo>
                  <a:pt x="2467608" y="4030626"/>
                  <a:pt x="2461432" y="4046450"/>
                  <a:pt x="2461432" y="4064577"/>
                </a:cubicBezTo>
                <a:cubicBezTo>
                  <a:pt x="2461432" y="4073937"/>
                  <a:pt x="2462842" y="4081961"/>
                  <a:pt x="2465663" y="4088649"/>
                </a:cubicBezTo>
                <a:cubicBezTo>
                  <a:pt x="2470860" y="4100980"/>
                  <a:pt x="2480882" y="4110043"/>
                  <a:pt x="2495727" y="4115835"/>
                </a:cubicBezTo>
                <a:cubicBezTo>
                  <a:pt x="2499885" y="4117470"/>
                  <a:pt x="2508720" y="4119773"/>
                  <a:pt x="2522231" y="4122745"/>
                </a:cubicBezTo>
                <a:cubicBezTo>
                  <a:pt x="2534255" y="4125424"/>
                  <a:pt x="2541976" y="4127731"/>
                  <a:pt x="2545392" y="4129666"/>
                </a:cubicBezTo>
                <a:cubicBezTo>
                  <a:pt x="2550736" y="4132642"/>
                  <a:pt x="2553408" y="4136884"/>
                  <a:pt x="2553408" y="4142391"/>
                </a:cubicBezTo>
                <a:cubicBezTo>
                  <a:pt x="2553408" y="4152957"/>
                  <a:pt x="2545764" y="4158241"/>
                  <a:pt x="2530477" y="4158241"/>
                </a:cubicBezTo>
                <a:cubicBezTo>
                  <a:pt x="2512517" y="4158241"/>
                  <a:pt x="2493074" y="4151395"/>
                  <a:pt x="2472148" y="4137703"/>
                </a:cubicBezTo>
                <a:lnTo>
                  <a:pt x="2445582" y="4189495"/>
                </a:lnTo>
                <a:cubicBezTo>
                  <a:pt x="2472371" y="4205419"/>
                  <a:pt x="2499978" y="4213382"/>
                  <a:pt x="2528405" y="4213382"/>
                </a:cubicBezTo>
                <a:cubicBezTo>
                  <a:pt x="2560552" y="4213382"/>
                  <a:pt x="2585480" y="4205494"/>
                  <a:pt x="2603191" y="4189718"/>
                </a:cubicBezTo>
                <a:cubicBezTo>
                  <a:pt x="2618966" y="4175728"/>
                  <a:pt x="2626854" y="4157720"/>
                  <a:pt x="2626854" y="4135693"/>
                </a:cubicBezTo>
                <a:cubicBezTo>
                  <a:pt x="2626854" y="4118132"/>
                  <a:pt x="2621138" y="4103844"/>
                  <a:pt x="2609707" y="4092831"/>
                </a:cubicBezTo>
                <a:cubicBezTo>
                  <a:pt x="2600649" y="4084050"/>
                  <a:pt x="2586544" y="4077650"/>
                  <a:pt x="2567392" y="4073632"/>
                </a:cubicBezTo>
                <a:cubicBezTo>
                  <a:pt x="2554327" y="4070953"/>
                  <a:pt x="2546459" y="4068944"/>
                  <a:pt x="2543787" y="4067604"/>
                </a:cubicBezTo>
                <a:cubicBezTo>
                  <a:pt x="2537848" y="4064753"/>
                  <a:pt x="2534879" y="4061001"/>
                  <a:pt x="2534879" y="4056348"/>
                </a:cubicBezTo>
                <a:cubicBezTo>
                  <a:pt x="2534879" y="4046142"/>
                  <a:pt x="2542219" y="4041039"/>
                  <a:pt x="2556899" y="4041039"/>
                </a:cubicBezTo>
                <a:cubicBezTo>
                  <a:pt x="2569354" y="4041039"/>
                  <a:pt x="2582404" y="4044611"/>
                  <a:pt x="2596047" y="4051754"/>
                </a:cubicBezTo>
                <a:lnTo>
                  <a:pt x="2620827" y="4004427"/>
                </a:lnTo>
                <a:cubicBezTo>
                  <a:pt x="2599098" y="3995497"/>
                  <a:pt x="2576699" y="3991032"/>
                  <a:pt x="2553631" y="3991032"/>
                </a:cubicBezTo>
                <a:close/>
                <a:moveTo>
                  <a:pt x="5263120" y="3990809"/>
                </a:moveTo>
                <a:cubicBezTo>
                  <a:pt x="5220556" y="3990809"/>
                  <a:pt x="5187738" y="4003385"/>
                  <a:pt x="5164671" y="4028537"/>
                </a:cubicBezTo>
                <a:cubicBezTo>
                  <a:pt x="5145620" y="4049373"/>
                  <a:pt x="5136096" y="4073260"/>
                  <a:pt x="5136096" y="4100198"/>
                </a:cubicBezTo>
                <a:cubicBezTo>
                  <a:pt x="5136096" y="4130112"/>
                  <a:pt x="5145546" y="4155339"/>
                  <a:pt x="5164448" y="4175877"/>
                </a:cubicBezTo>
                <a:cubicBezTo>
                  <a:pt x="5187366" y="4200880"/>
                  <a:pt x="5219514" y="4213382"/>
                  <a:pt x="5260888" y="4213382"/>
                </a:cubicBezTo>
                <a:cubicBezTo>
                  <a:pt x="5302113" y="4213382"/>
                  <a:pt x="5334186" y="4200880"/>
                  <a:pt x="5357106" y="4175877"/>
                </a:cubicBezTo>
                <a:cubicBezTo>
                  <a:pt x="5376006" y="4155339"/>
                  <a:pt x="5385458" y="4130708"/>
                  <a:pt x="5385458" y="4101984"/>
                </a:cubicBezTo>
                <a:cubicBezTo>
                  <a:pt x="5385458" y="4073558"/>
                  <a:pt x="5375932" y="4049075"/>
                  <a:pt x="5356882" y="4028537"/>
                </a:cubicBezTo>
                <a:cubicBezTo>
                  <a:pt x="5333516" y="4003385"/>
                  <a:pt x="5302262" y="3990809"/>
                  <a:pt x="5263120" y="3990809"/>
                </a:cubicBezTo>
                <a:close/>
                <a:moveTo>
                  <a:pt x="957821" y="3990809"/>
                </a:moveTo>
                <a:cubicBezTo>
                  <a:pt x="915256" y="3990809"/>
                  <a:pt x="882440" y="4003385"/>
                  <a:pt x="859371" y="4028537"/>
                </a:cubicBezTo>
                <a:cubicBezTo>
                  <a:pt x="840321" y="4049373"/>
                  <a:pt x="830796" y="4073260"/>
                  <a:pt x="830796" y="4100198"/>
                </a:cubicBezTo>
                <a:cubicBezTo>
                  <a:pt x="830796" y="4130112"/>
                  <a:pt x="840247" y="4155339"/>
                  <a:pt x="859148" y="4175877"/>
                </a:cubicBezTo>
                <a:cubicBezTo>
                  <a:pt x="882068" y="4200880"/>
                  <a:pt x="914215" y="4213382"/>
                  <a:pt x="955589" y="4213382"/>
                </a:cubicBezTo>
                <a:cubicBezTo>
                  <a:pt x="996814" y="4213382"/>
                  <a:pt x="1028887" y="4200880"/>
                  <a:pt x="1051806" y="4175877"/>
                </a:cubicBezTo>
                <a:cubicBezTo>
                  <a:pt x="1070707" y="4155339"/>
                  <a:pt x="1080158" y="4130708"/>
                  <a:pt x="1080158" y="4101984"/>
                </a:cubicBezTo>
                <a:cubicBezTo>
                  <a:pt x="1080158" y="4073558"/>
                  <a:pt x="1070633" y="4049075"/>
                  <a:pt x="1051583" y="4028537"/>
                </a:cubicBezTo>
                <a:cubicBezTo>
                  <a:pt x="1028217" y="4003385"/>
                  <a:pt x="996963" y="3990809"/>
                  <a:pt x="957821" y="3990809"/>
                </a:cubicBezTo>
                <a:close/>
                <a:moveTo>
                  <a:pt x="3897028" y="3966922"/>
                </a:moveTo>
                <a:lnTo>
                  <a:pt x="3915149" y="3966922"/>
                </a:lnTo>
                <a:cubicBezTo>
                  <a:pt x="3946170" y="3966922"/>
                  <a:pt x="3969510" y="3977293"/>
                  <a:pt x="3985170" y="3998033"/>
                </a:cubicBezTo>
                <a:cubicBezTo>
                  <a:pt x="3996953" y="4013702"/>
                  <a:pt x="4002844" y="4032055"/>
                  <a:pt x="4002844" y="4053094"/>
                </a:cubicBezTo>
                <a:cubicBezTo>
                  <a:pt x="4002844" y="4074132"/>
                  <a:pt x="3996953" y="4092560"/>
                  <a:pt x="3985170" y="4108378"/>
                </a:cubicBezTo>
                <a:cubicBezTo>
                  <a:pt x="3969659" y="4129118"/>
                  <a:pt x="3946319" y="4139488"/>
                  <a:pt x="3915149" y="4139488"/>
                </a:cubicBezTo>
                <a:lnTo>
                  <a:pt x="3897028" y="4139488"/>
                </a:lnTo>
                <a:close/>
                <a:moveTo>
                  <a:pt x="2106328" y="3966922"/>
                </a:moveTo>
                <a:lnTo>
                  <a:pt x="2124449" y="3966922"/>
                </a:lnTo>
                <a:cubicBezTo>
                  <a:pt x="2155470" y="3966922"/>
                  <a:pt x="2178811" y="3977293"/>
                  <a:pt x="2194470" y="3998033"/>
                </a:cubicBezTo>
                <a:cubicBezTo>
                  <a:pt x="2206253" y="4013702"/>
                  <a:pt x="2212145" y="4032055"/>
                  <a:pt x="2212145" y="4053094"/>
                </a:cubicBezTo>
                <a:cubicBezTo>
                  <a:pt x="2212145" y="4074132"/>
                  <a:pt x="2206253" y="4092560"/>
                  <a:pt x="2194470" y="4108378"/>
                </a:cubicBezTo>
                <a:cubicBezTo>
                  <a:pt x="2178959" y="4129118"/>
                  <a:pt x="2155619" y="4139488"/>
                  <a:pt x="2124449" y="4139488"/>
                </a:cubicBezTo>
                <a:lnTo>
                  <a:pt x="2106328" y="4139488"/>
                </a:lnTo>
                <a:close/>
                <a:moveTo>
                  <a:pt x="5000440" y="3936115"/>
                </a:moveTo>
                <a:lnTo>
                  <a:pt x="5000440" y="3998399"/>
                </a:lnTo>
                <a:lnTo>
                  <a:pt x="4976329" y="3998399"/>
                </a:lnTo>
                <a:lnTo>
                  <a:pt x="4976329" y="4058452"/>
                </a:lnTo>
                <a:lnTo>
                  <a:pt x="5000440" y="4058452"/>
                </a:lnTo>
                <a:lnTo>
                  <a:pt x="5000440" y="4205568"/>
                </a:lnTo>
                <a:lnTo>
                  <a:pt x="5073886" y="4205568"/>
                </a:lnTo>
                <a:lnTo>
                  <a:pt x="5073886" y="4058452"/>
                </a:lnTo>
                <a:lnTo>
                  <a:pt x="5115632" y="4058452"/>
                </a:lnTo>
                <a:lnTo>
                  <a:pt x="5115632" y="3998399"/>
                </a:lnTo>
                <a:lnTo>
                  <a:pt x="5073886" y="3998399"/>
                </a:lnTo>
                <a:lnTo>
                  <a:pt x="5073886" y="3936115"/>
                </a:lnTo>
                <a:close/>
                <a:moveTo>
                  <a:pt x="4390840" y="3936115"/>
                </a:moveTo>
                <a:lnTo>
                  <a:pt x="4390840" y="3998399"/>
                </a:lnTo>
                <a:lnTo>
                  <a:pt x="4366729" y="3998399"/>
                </a:lnTo>
                <a:lnTo>
                  <a:pt x="4366729" y="4058452"/>
                </a:lnTo>
                <a:lnTo>
                  <a:pt x="4390840" y="4058452"/>
                </a:lnTo>
                <a:lnTo>
                  <a:pt x="4390840" y="4205568"/>
                </a:lnTo>
                <a:lnTo>
                  <a:pt x="4464286" y="4205568"/>
                </a:lnTo>
                <a:lnTo>
                  <a:pt x="4464286" y="4058452"/>
                </a:lnTo>
                <a:lnTo>
                  <a:pt x="4506032" y="4058452"/>
                </a:lnTo>
                <a:lnTo>
                  <a:pt x="4506032" y="3998399"/>
                </a:lnTo>
                <a:lnTo>
                  <a:pt x="4464286" y="3998399"/>
                </a:lnTo>
                <a:lnTo>
                  <a:pt x="4464286" y="3936115"/>
                </a:lnTo>
                <a:close/>
                <a:moveTo>
                  <a:pt x="3817777" y="3900843"/>
                </a:moveTo>
                <a:lnTo>
                  <a:pt x="3817777" y="4205568"/>
                </a:lnTo>
                <a:lnTo>
                  <a:pt x="3934756" y="4205568"/>
                </a:lnTo>
                <a:cubicBezTo>
                  <a:pt x="3951127" y="4205568"/>
                  <a:pt x="3967200" y="4202815"/>
                  <a:pt x="3982976" y="4197308"/>
                </a:cubicBezTo>
                <a:cubicBezTo>
                  <a:pt x="4012742" y="4186890"/>
                  <a:pt x="4037186" y="4168175"/>
                  <a:pt x="4056311" y="4141163"/>
                </a:cubicBezTo>
                <a:cubicBezTo>
                  <a:pt x="4075436" y="4114150"/>
                  <a:pt x="4084998" y="4084794"/>
                  <a:pt x="4084998" y="4053094"/>
                </a:cubicBezTo>
                <a:cubicBezTo>
                  <a:pt x="4084998" y="4030323"/>
                  <a:pt x="4079788" y="4008222"/>
                  <a:pt x="4069371" y="3986791"/>
                </a:cubicBezTo>
                <a:cubicBezTo>
                  <a:pt x="4056572" y="3960895"/>
                  <a:pt x="4038191" y="3940208"/>
                  <a:pt x="4014230" y="3924729"/>
                </a:cubicBezTo>
                <a:cubicBezTo>
                  <a:pt x="3989822" y="3908805"/>
                  <a:pt x="3963330" y="3900843"/>
                  <a:pt x="3934756" y="3900843"/>
                </a:cubicBezTo>
                <a:close/>
                <a:moveTo>
                  <a:pt x="2027077" y="3900843"/>
                </a:moveTo>
                <a:lnTo>
                  <a:pt x="2027077" y="4205568"/>
                </a:lnTo>
                <a:lnTo>
                  <a:pt x="2144056" y="4205568"/>
                </a:lnTo>
                <a:cubicBezTo>
                  <a:pt x="2160427" y="4205568"/>
                  <a:pt x="2176500" y="4202815"/>
                  <a:pt x="2192276" y="4197308"/>
                </a:cubicBezTo>
                <a:cubicBezTo>
                  <a:pt x="2222042" y="4186890"/>
                  <a:pt x="2246487" y="4168175"/>
                  <a:pt x="2265611" y="4141163"/>
                </a:cubicBezTo>
                <a:cubicBezTo>
                  <a:pt x="2284736" y="4114150"/>
                  <a:pt x="2294298" y="4084794"/>
                  <a:pt x="2294298" y="4053094"/>
                </a:cubicBezTo>
                <a:cubicBezTo>
                  <a:pt x="2294298" y="4030323"/>
                  <a:pt x="2289089" y="4008222"/>
                  <a:pt x="2278671" y="3986791"/>
                </a:cubicBezTo>
                <a:cubicBezTo>
                  <a:pt x="2265872" y="3960895"/>
                  <a:pt x="2247491" y="3940208"/>
                  <a:pt x="2223530" y="3924729"/>
                </a:cubicBezTo>
                <a:cubicBezTo>
                  <a:pt x="2199122" y="3908805"/>
                  <a:pt x="2172631" y="3900843"/>
                  <a:pt x="2144056" y="3900843"/>
                </a:cubicBezTo>
                <a:close/>
                <a:moveTo>
                  <a:pt x="331404" y="3900843"/>
                </a:moveTo>
                <a:lnTo>
                  <a:pt x="331404" y="3966922"/>
                </a:lnTo>
                <a:lnTo>
                  <a:pt x="395921" y="3966922"/>
                </a:lnTo>
                <a:lnTo>
                  <a:pt x="395921" y="4205568"/>
                </a:lnTo>
                <a:lnTo>
                  <a:pt x="475172" y="4205568"/>
                </a:lnTo>
                <a:lnTo>
                  <a:pt x="475172" y="3966922"/>
                </a:lnTo>
                <a:lnTo>
                  <a:pt x="540805" y="3966922"/>
                </a:lnTo>
                <a:lnTo>
                  <a:pt x="540805" y="3900843"/>
                </a:lnTo>
                <a:close/>
                <a:moveTo>
                  <a:pt x="2370982" y="3877849"/>
                </a:moveTo>
                <a:cubicBezTo>
                  <a:pt x="2359552" y="3877849"/>
                  <a:pt x="2349867" y="3881819"/>
                  <a:pt x="2341927" y="3889759"/>
                </a:cubicBezTo>
                <a:cubicBezTo>
                  <a:pt x="2333987" y="3897699"/>
                  <a:pt x="2330017" y="3907384"/>
                  <a:pt x="2330017" y="3918814"/>
                </a:cubicBezTo>
                <a:cubicBezTo>
                  <a:pt x="2330017" y="3930243"/>
                  <a:pt x="2333987" y="3939965"/>
                  <a:pt x="2341927" y="3947980"/>
                </a:cubicBezTo>
                <a:cubicBezTo>
                  <a:pt x="2349867" y="3955994"/>
                  <a:pt x="2359552" y="3960002"/>
                  <a:pt x="2370982" y="3960002"/>
                </a:cubicBezTo>
                <a:cubicBezTo>
                  <a:pt x="2382560" y="3960002"/>
                  <a:pt x="2392319" y="3956032"/>
                  <a:pt x="2400259" y="3948091"/>
                </a:cubicBezTo>
                <a:cubicBezTo>
                  <a:pt x="2408200" y="3940151"/>
                  <a:pt x="2412170" y="3930392"/>
                  <a:pt x="2412170" y="3918814"/>
                </a:cubicBezTo>
                <a:cubicBezTo>
                  <a:pt x="2412170" y="3907384"/>
                  <a:pt x="2408162" y="3897699"/>
                  <a:pt x="2400148" y="3889759"/>
                </a:cubicBezTo>
                <a:cubicBezTo>
                  <a:pt x="2392133" y="3881819"/>
                  <a:pt x="2382411" y="3877849"/>
                  <a:pt x="2370982" y="3877849"/>
                </a:cubicBezTo>
                <a:close/>
                <a:moveTo>
                  <a:pt x="572356" y="3870258"/>
                </a:moveTo>
                <a:lnTo>
                  <a:pt x="572356" y="4205568"/>
                </a:lnTo>
                <a:lnTo>
                  <a:pt x="645803" y="4205568"/>
                </a:lnTo>
                <a:lnTo>
                  <a:pt x="645803" y="4094617"/>
                </a:lnTo>
                <a:cubicBezTo>
                  <a:pt x="645803" y="4080106"/>
                  <a:pt x="649205" y="4069371"/>
                  <a:pt x="656009" y="4062411"/>
                </a:cubicBezTo>
                <a:cubicBezTo>
                  <a:pt x="663404" y="4054860"/>
                  <a:pt x="672722" y="4051085"/>
                  <a:pt x="683964" y="4051085"/>
                </a:cubicBezTo>
                <a:cubicBezTo>
                  <a:pt x="696091" y="4051085"/>
                  <a:pt x="705187" y="4055469"/>
                  <a:pt x="711251" y="4064238"/>
                </a:cubicBezTo>
                <a:cubicBezTo>
                  <a:pt x="715393" y="4070182"/>
                  <a:pt x="717464" y="4082368"/>
                  <a:pt x="717464" y="4100794"/>
                </a:cubicBezTo>
                <a:lnTo>
                  <a:pt x="717464" y="4205568"/>
                </a:lnTo>
                <a:lnTo>
                  <a:pt x="790911" y="4205568"/>
                </a:lnTo>
                <a:lnTo>
                  <a:pt x="790911" y="4073632"/>
                </a:lnTo>
                <a:cubicBezTo>
                  <a:pt x="790911" y="4046248"/>
                  <a:pt x="782961" y="4025709"/>
                  <a:pt x="767062" y="4012017"/>
                </a:cubicBezTo>
                <a:cubicBezTo>
                  <a:pt x="752795" y="3999813"/>
                  <a:pt x="734666" y="3993711"/>
                  <a:pt x="712675" y="3993711"/>
                </a:cubicBezTo>
                <a:cubicBezTo>
                  <a:pt x="695436" y="3993711"/>
                  <a:pt x="680947" y="3997060"/>
                  <a:pt x="669209" y="4003757"/>
                </a:cubicBezTo>
                <a:cubicBezTo>
                  <a:pt x="662074" y="4007776"/>
                  <a:pt x="654272" y="4014696"/>
                  <a:pt x="645803" y="4024519"/>
                </a:cubicBezTo>
                <a:lnTo>
                  <a:pt x="645803" y="3870258"/>
                </a:lnTo>
                <a:close/>
                <a:moveTo>
                  <a:pt x="3038758" y="2650118"/>
                </a:moveTo>
                <a:cubicBezTo>
                  <a:pt x="3033397" y="2650118"/>
                  <a:pt x="3028861" y="2651974"/>
                  <a:pt x="3025149" y="2655685"/>
                </a:cubicBezTo>
                <a:cubicBezTo>
                  <a:pt x="3021438" y="2659397"/>
                  <a:pt x="3019582" y="2663933"/>
                  <a:pt x="3019582" y="2669294"/>
                </a:cubicBezTo>
                <a:lnTo>
                  <a:pt x="3019582" y="2780017"/>
                </a:lnTo>
                <a:cubicBezTo>
                  <a:pt x="3019582" y="2785378"/>
                  <a:pt x="3021438" y="2789914"/>
                  <a:pt x="3025149" y="2793626"/>
                </a:cubicBezTo>
                <a:cubicBezTo>
                  <a:pt x="3028861" y="2797337"/>
                  <a:pt x="3033397" y="2799193"/>
                  <a:pt x="3038758" y="2799193"/>
                </a:cubicBezTo>
                <a:lnTo>
                  <a:pt x="3338763" y="2799193"/>
                </a:lnTo>
                <a:cubicBezTo>
                  <a:pt x="3344124" y="2799193"/>
                  <a:pt x="3348660" y="2797337"/>
                  <a:pt x="3352371" y="2793626"/>
                </a:cubicBezTo>
                <a:cubicBezTo>
                  <a:pt x="3356083" y="2789914"/>
                  <a:pt x="3357938" y="2785378"/>
                  <a:pt x="3357938" y="2780017"/>
                </a:cubicBezTo>
                <a:lnTo>
                  <a:pt x="3357938" y="2669294"/>
                </a:lnTo>
                <a:cubicBezTo>
                  <a:pt x="3357938" y="2663933"/>
                  <a:pt x="3356083" y="2659397"/>
                  <a:pt x="3352371" y="2655685"/>
                </a:cubicBezTo>
                <a:cubicBezTo>
                  <a:pt x="3348660" y="2651974"/>
                  <a:pt x="3344124" y="2650118"/>
                  <a:pt x="3338763" y="2650118"/>
                </a:cubicBezTo>
                <a:close/>
                <a:moveTo>
                  <a:pt x="5081098" y="2371145"/>
                </a:moveTo>
                <a:lnTo>
                  <a:pt x="5084810" y="2371145"/>
                </a:lnTo>
                <a:cubicBezTo>
                  <a:pt x="5108728" y="2413207"/>
                  <a:pt x="5132027" y="2464136"/>
                  <a:pt x="5154708" y="2523930"/>
                </a:cubicBezTo>
                <a:cubicBezTo>
                  <a:pt x="5177388" y="2583725"/>
                  <a:pt x="5197802" y="2646407"/>
                  <a:pt x="5215946" y="2711975"/>
                </a:cubicBezTo>
                <a:lnTo>
                  <a:pt x="4947488" y="2711975"/>
                </a:lnTo>
                <a:cubicBezTo>
                  <a:pt x="4964808" y="2645170"/>
                  <a:pt x="4984912" y="2582076"/>
                  <a:pt x="5007798" y="2522693"/>
                </a:cubicBezTo>
                <a:cubicBezTo>
                  <a:pt x="5030686" y="2463311"/>
                  <a:pt x="5055119" y="2412795"/>
                  <a:pt x="5081098" y="2371145"/>
                </a:cubicBezTo>
                <a:close/>
                <a:moveTo>
                  <a:pt x="2356200" y="2338360"/>
                </a:moveTo>
                <a:lnTo>
                  <a:pt x="2383417" y="2338360"/>
                </a:lnTo>
                <a:cubicBezTo>
                  <a:pt x="2445273" y="2338360"/>
                  <a:pt x="2496511" y="2346505"/>
                  <a:pt x="2537130" y="2362794"/>
                </a:cubicBezTo>
                <a:cubicBezTo>
                  <a:pt x="2577749" y="2379083"/>
                  <a:pt x="2608781" y="2407124"/>
                  <a:pt x="2630225" y="2446919"/>
                </a:cubicBezTo>
                <a:cubicBezTo>
                  <a:pt x="2651668" y="2486713"/>
                  <a:pt x="2662390" y="2541250"/>
                  <a:pt x="2662390" y="2610530"/>
                </a:cubicBezTo>
                <a:cubicBezTo>
                  <a:pt x="2662390" y="2714037"/>
                  <a:pt x="2639091" y="2788265"/>
                  <a:pt x="2592492" y="2833214"/>
                </a:cubicBezTo>
                <a:cubicBezTo>
                  <a:pt x="2545893" y="2878163"/>
                  <a:pt x="2476614" y="2900638"/>
                  <a:pt x="2384654" y="2900638"/>
                </a:cubicBezTo>
                <a:lnTo>
                  <a:pt x="2356200" y="2900638"/>
                </a:lnTo>
                <a:cubicBezTo>
                  <a:pt x="2329395" y="2900638"/>
                  <a:pt x="2310941" y="2894864"/>
                  <a:pt x="2300838" y="2883318"/>
                </a:cubicBezTo>
                <a:cubicBezTo>
                  <a:pt x="2290735" y="2871771"/>
                  <a:pt x="2285683" y="2851771"/>
                  <a:pt x="2285683" y="2823317"/>
                </a:cubicBezTo>
                <a:lnTo>
                  <a:pt x="2285683" y="2415063"/>
                </a:lnTo>
                <a:cubicBezTo>
                  <a:pt x="2285683" y="2386609"/>
                  <a:pt x="2290735" y="2366711"/>
                  <a:pt x="2300838" y="2355371"/>
                </a:cubicBezTo>
                <a:cubicBezTo>
                  <a:pt x="2310941" y="2344031"/>
                  <a:pt x="2329395" y="2338360"/>
                  <a:pt x="2356200" y="2338360"/>
                </a:cubicBezTo>
                <a:close/>
                <a:moveTo>
                  <a:pt x="5042748" y="2175677"/>
                </a:moveTo>
                <a:cubicBezTo>
                  <a:pt x="5023366" y="2175677"/>
                  <a:pt x="5006974" y="2179492"/>
                  <a:pt x="4993572" y="2187121"/>
                </a:cubicBezTo>
                <a:cubicBezTo>
                  <a:pt x="4980168" y="2194750"/>
                  <a:pt x="4967282" y="2207224"/>
                  <a:pt x="4954911" y="2224544"/>
                </a:cubicBezTo>
                <a:cubicBezTo>
                  <a:pt x="4917797" y="2276916"/>
                  <a:pt x="4879240" y="2352794"/>
                  <a:pt x="4839238" y="2452177"/>
                </a:cubicBezTo>
                <a:cubicBezTo>
                  <a:pt x="4799238" y="2551560"/>
                  <a:pt x="4765320" y="2654758"/>
                  <a:pt x="4737484" y="2761770"/>
                </a:cubicBezTo>
                <a:cubicBezTo>
                  <a:pt x="4709649" y="2868782"/>
                  <a:pt x="4694082" y="2959402"/>
                  <a:pt x="4690782" y="3033630"/>
                </a:cubicBezTo>
                <a:cubicBezTo>
                  <a:pt x="4690370" y="3053011"/>
                  <a:pt x="4698824" y="3062702"/>
                  <a:pt x="4716144" y="3062702"/>
                </a:cubicBezTo>
                <a:lnTo>
                  <a:pt x="4862744" y="3062702"/>
                </a:lnTo>
                <a:cubicBezTo>
                  <a:pt x="4882951" y="3062702"/>
                  <a:pt x="4893466" y="3053011"/>
                  <a:pt x="4894292" y="3033630"/>
                </a:cubicBezTo>
                <a:cubicBezTo>
                  <a:pt x="4896353" y="2985794"/>
                  <a:pt x="4902952" y="2929710"/>
                  <a:pt x="4914086" y="2865379"/>
                </a:cubicBezTo>
                <a:lnTo>
                  <a:pt x="5251823" y="2865379"/>
                </a:lnTo>
                <a:cubicBezTo>
                  <a:pt x="5265018" y="2931772"/>
                  <a:pt x="5272442" y="2987856"/>
                  <a:pt x="5274092" y="3033630"/>
                </a:cubicBezTo>
                <a:cubicBezTo>
                  <a:pt x="5274916" y="3053011"/>
                  <a:pt x="5285020" y="3062702"/>
                  <a:pt x="5304401" y="3062702"/>
                </a:cubicBezTo>
                <a:lnTo>
                  <a:pt x="5454094" y="3062702"/>
                </a:lnTo>
                <a:cubicBezTo>
                  <a:pt x="5474300" y="3062702"/>
                  <a:pt x="5484198" y="3051774"/>
                  <a:pt x="5483786" y="3029919"/>
                </a:cubicBezTo>
                <a:cubicBezTo>
                  <a:pt x="5480898" y="2957340"/>
                  <a:pt x="5465538" y="2867751"/>
                  <a:pt x="5437702" y="2761151"/>
                </a:cubicBezTo>
                <a:cubicBezTo>
                  <a:pt x="5409866" y="2654551"/>
                  <a:pt x="5376052" y="2551457"/>
                  <a:pt x="5336258" y="2451867"/>
                </a:cubicBezTo>
                <a:cubicBezTo>
                  <a:pt x="5296463" y="2352278"/>
                  <a:pt x="5258008" y="2276504"/>
                  <a:pt x="5220894" y="2224544"/>
                </a:cubicBezTo>
                <a:cubicBezTo>
                  <a:pt x="5208523" y="2207224"/>
                  <a:pt x="5195533" y="2194750"/>
                  <a:pt x="5181925" y="2187121"/>
                </a:cubicBezTo>
                <a:cubicBezTo>
                  <a:pt x="5168316" y="2179492"/>
                  <a:pt x="5151614" y="2175677"/>
                  <a:pt x="5131821" y="2175677"/>
                </a:cubicBezTo>
                <a:close/>
                <a:moveTo>
                  <a:pt x="2238672" y="2175677"/>
                </a:moveTo>
                <a:cubicBezTo>
                  <a:pt x="2195785" y="2175677"/>
                  <a:pt x="2163516" y="2180832"/>
                  <a:pt x="2141866" y="2191142"/>
                </a:cubicBezTo>
                <a:cubicBezTo>
                  <a:pt x="2120216" y="2201451"/>
                  <a:pt x="2105474" y="2218152"/>
                  <a:pt x="2097639" y="2241246"/>
                </a:cubicBezTo>
                <a:cubicBezTo>
                  <a:pt x="2089803" y="2264339"/>
                  <a:pt x="2085886" y="2297742"/>
                  <a:pt x="2085886" y="2341453"/>
                </a:cubicBezTo>
                <a:lnTo>
                  <a:pt x="2085886" y="2896926"/>
                </a:lnTo>
                <a:cubicBezTo>
                  <a:pt x="2085886" y="2939814"/>
                  <a:pt x="2089907" y="2972804"/>
                  <a:pt x="2097948" y="2995897"/>
                </a:cubicBezTo>
                <a:cubicBezTo>
                  <a:pt x="2105989" y="3018990"/>
                  <a:pt x="2120835" y="3035898"/>
                  <a:pt x="2142485" y="3046619"/>
                </a:cubicBezTo>
                <a:cubicBezTo>
                  <a:pt x="2164135" y="3057341"/>
                  <a:pt x="2196197" y="3062702"/>
                  <a:pt x="2238672" y="3062702"/>
                </a:cubicBezTo>
                <a:lnTo>
                  <a:pt x="2428572" y="3062702"/>
                </a:lnTo>
                <a:cubicBezTo>
                  <a:pt x="2568780" y="3062702"/>
                  <a:pt x="2677854" y="3026310"/>
                  <a:pt x="2755794" y="2953525"/>
                </a:cubicBezTo>
                <a:cubicBezTo>
                  <a:pt x="2833733" y="2880740"/>
                  <a:pt x="2872703" y="2765584"/>
                  <a:pt x="2872703" y="2608056"/>
                </a:cubicBezTo>
                <a:cubicBezTo>
                  <a:pt x="2872703" y="2502074"/>
                  <a:pt x="2854661" y="2417125"/>
                  <a:pt x="2818578" y="2353206"/>
                </a:cubicBezTo>
                <a:cubicBezTo>
                  <a:pt x="2782495" y="2289288"/>
                  <a:pt x="2731773" y="2243720"/>
                  <a:pt x="2666411" y="2216503"/>
                </a:cubicBezTo>
                <a:cubicBezTo>
                  <a:pt x="2601049" y="2189286"/>
                  <a:pt x="2521769" y="2175677"/>
                  <a:pt x="2428572" y="2175677"/>
                </a:cubicBezTo>
                <a:close/>
                <a:moveTo>
                  <a:pt x="1543347" y="2175677"/>
                </a:moveTo>
                <a:cubicBezTo>
                  <a:pt x="1500459" y="2175677"/>
                  <a:pt x="1468191" y="2180832"/>
                  <a:pt x="1446541" y="2191142"/>
                </a:cubicBezTo>
                <a:cubicBezTo>
                  <a:pt x="1424891" y="2201451"/>
                  <a:pt x="1410149" y="2218152"/>
                  <a:pt x="1402314" y="2241246"/>
                </a:cubicBezTo>
                <a:cubicBezTo>
                  <a:pt x="1394478" y="2264339"/>
                  <a:pt x="1390561" y="2297742"/>
                  <a:pt x="1390561" y="2341453"/>
                </a:cubicBezTo>
                <a:lnTo>
                  <a:pt x="1390561" y="2896926"/>
                </a:lnTo>
                <a:cubicBezTo>
                  <a:pt x="1390561" y="2939814"/>
                  <a:pt x="1394582" y="2972804"/>
                  <a:pt x="1402623" y="2995897"/>
                </a:cubicBezTo>
                <a:cubicBezTo>
                  <a:pt x="1410664" y="3018990"/>
                  <a:pt x="1425510" y="3035898"/>
                  <a:pt x="1447160" y="3046619"/>
                </a:cubicBezTo>
                <a:cubicBezTo>
                  <a:pt x="1468810" y="3057341"/>
                  <a:pt x="1500872" y="3062702"/>
                  <a:pt x="1543347" y="3062702"/>
                </a:cubicBezTo>
                <a:lnTo>
                  <a:pt x="1854486" y="3062702"/>
                </a:lnTo>
                <a:cubicBezTo>
                  <a:pt x="1860672" y="3062702"/>
                  <a:pt x="1865002" y="3062393"/>
                  <a:pt x="1867476" y="3061774"/>
                </a:cubicBezTo>
                <a:cubicBezTo>
                  <a:pt x="1869950" y="3061156"/>
                  <a:pt x="1873043" y="3059816"/>
                  <a:pt x="1876755" y="3057754"/>
                </a:cubicBezTo>
                <a:cubicBezTo>
                  <a:pt x="1899023" y="3042496"/>
                  <a:pt x="1922322" y="3021258"/>
                  <a:pt x="1946653" y="2994042"/>
                </a:cubicBezTo>
                <a:cubicBezTo>
                  <a:pt x="1950776" y="2989506"/>
                  <a:pt x="1952838" y="2985381"/>
                  <a:pt x="1952838" y="2981670"/>
                </a:cubicBezTo>
                <a:cubicBezTo>
                  <a:pt x="1952838" y="2978371"/>
                  <a:pt x="1950776" y="2974041"/>
                  <a:pt x="1946653" y="2968680"/>
                </a:cubicBezTo>
                <a:cubicBezTo>
                  <a:pt x="1922322" y="2941463"/>
                  <a:pt x="1899023" y="2920226"/>
                  <a:pt x="1876755" y="2904968"/>
                </a:cubicBezTo>
                <a:cubicBezTo>
                  <a:pt x="1873043" y="2902493"/>
                  <a:pt x="1870053" y="2901050"/>
                  <a:pt x="1867785" y="2900638"/>
                </a:cubicBezTo>
                <a:cubicBezTo>
                  <a:pt x="1865517" y="2900225"/>
                  <a:pt x="1861084" y="2900020"/>
                  <a:pt x="1854486" y="2900020"/>
                </a:cubicBezTo>
                <a:lnTo>
                  <a:pt x="1660875" y="2900020"/>
                </a:lnTo>
                <a:cubicBezTo>
                  <a:pt x="1634070" y="2900020"/>
                  <a:pt x="1615616" y="2894246"/>
                  <a:pt x="1605513" y="2882699"/>
                </a:cubicBezTo>
                <a:cubicBezTo>
                  <a:pt x="1595409" y="2871153"/>
                  <a:pt x="1590358" y="2851152"/>
                  <a:pt x="1590358" y="2822698"/>
                </a:cubicBezTo>
                <a:lnTo>
                  <a:pt x="1590358" y="2697748"/>
                </a:lnTo>
                <a:lnTo>
                  <a:pt x="1812424" y="2697748"/>
                </a:lnTo>
                <a:cubicBezTo>
                  <a:pt x="1818609" y="2697748"/>
                  <a:pt x="1822939" y="2697439"/>
                  <a:pt x="1825413" y="2696820"/>
                </a:cubicBezTo>
                <a:cubicBezTo>
                  <a:pt x="1827888" y="2696201"/>
                  <a:pt x="1830981" y="2694861"/>
                  <a:pt x="1834692" y="2692799"/>
                </a:cubicBezTo>
                <a:cubicBezTo>
                  <a:pt x="1856960" y="2677541"/>
                  <a:pt x="1880260" y="2656304"/>
                  <a:pt x="1904590" y="2629087"/>
                </a:cubicBezTo>
                <a:cubicBezTo>
                  <a:pt x="1908714" y="2624551"/>
                  <a:pt x="1910776" y="2620427"/>
                  <a:pt x="1910776" y="2616715"/>
                </a:cubicBezTo>
                <a:cubicBezTo>
                  <a:pt x="1910776" y="2613417"/>
                  <a:pt x="1908714" y="2609087"/>
                  <a:pt x="1904590" y="2603726"/>
                </a:cubicBezTo>
                <a:cubicBezTo>
                  <a:pt x="1880260" y="2576509"/>
                  <a:pt x="1856960" y="2555271"/>
                  <a:pt x="1834692" y="2540013"/>
                </a:cubicBezTo>
                <a:cubicBezTo>
                  <a:pt x="1830981" y="2537539"/>
                  <a:pt x="1827991" y="2536096"/>
                  <a:pt x="1825723" y="2535683"/>
                </a:cubicBezTo>
                <a:cubicBezTo>
                  <a:pt x="1823455" y="2535271"/>
                  <a:pt x="1819021" y="2535065"/>
                  <a:pt x="1812424" y="2535065"/>
                </a:cubicBezTo>
                <a:lnTo>
                  <a:pt x="1590358" y="2535065"/>
                </a:lnTo>
                <a:lnTo>
                  <a:pt x="1590358" y="2415063"/>
                </a:lnTo>
                <a:cubicBezTo>
                  <a:pt x="1590358" y="2386609"/>
                  <a:pt x="1595409" y="2366711"/>
                  <a:pt x="1605513" y="2355371"/>
                </a:cubicBezTo>
                <a:cubicBezTo>
                  <a:pt x="1615616" y="2344031"/>
                  <a:pt x="1634070" y="2338360"/>
                  <a:pt x="1660875" y="2338360"/>
                </a:cubicBezTo>
                <a:lnTo>
                  <a:pt x="1834073" y="2338360"/>
                </a:lnTo>
                <a:cubicBezTo>
                  <a:pt x="1840259" y="2338360"/>
                  <a:pt x="1844589" y="2338051"/>
                  <a:pt x="1847063" y="2337432"/>
                </a:cubicBezTo>
                <a:cubicBezTo>
                  <a:pt x="1849538" y="2336814"/>
                  <a:pt x="1852630" y="2335474"/>
                  <a:pt x="1856342" y="2333412"/>
                </a:cubicBezTo>
                <a:cubicBezTo>
                  <a:pt x="1878610" y="2318154"/>
                  <a:pt x="1901909" y="2296916"/>
                  <a:pt x="1926240" y="2269700"/>
                </a:cubicBezTo>
                <a:cubicBezTo>
                  <a:pt x="1930363" y="2265163"/>
                  <a:pt x="1932426" y="2261040"/>
                  <a:pt x="1932426" y="2257328"/>
                </a:cubicBezTo>
                <a:cubicBezTo>
                  <a:pt x="1932426" y="2254029"/>
                  <a:pt x="1930363" y="2249699"/>
                  <a:pt x="1926240" y="2244338"/>
                </a:cubicBezTo>
                <a:cubicBezTo>
                  <a:pt x="1901909" y="2217121"/>
                  <a:pt x="1878610" y="2195884"/>
                  <a:pt x="1856342" y="2180626"/>
                </a:cubicBezTo>
                <a:cubicBezTo>
                  <a:pt x="1852630" y="2178151"/>
                  <a:pt x="1849640" y="2176708"/>
                  <a:pt x="1847373" y="2176296"/>
                </a:cubicBezTo>
                <a:cubicBezTo>
                  <a:pt x="1845104" y="2175884"/>
                  <a:pt x="1840671" y="2175677"/>
                  <a:pt x="1834073" y="2175677"/>
                </a:cubicBezTo>
                <a:close/>
                <a:moveTo>
                  <a:pt x="317217" y="2175677"/>
                </a:moveTo>
                <a:cubicBezTo>
                  <a:pt x="292887" y="2175677"/>
                  <a:pt x="272990" y="2180729"/>
                  <a:pt x="257525" y="2190832"/>
                </a:cubicBezTo>
                <a:cubicBezTo>
                  <a:pt x="242061" y="2200936"/>
                  <a:pt x="231236" y="2219390"/>
                  <a:pt x="225051" y="2246194"/>
                </a:cubicBezTo>
                <a:cubicBezTo>
                  <a:pt x="213917" y="2296092"/>
                  <a:pt x="204432" y="2389083"/>
                  <a:pt x="196597" y="2525168"/>
                </a:cubicBezTo>
                <a:cubicBezTo>
                  <a:pt x="188761" y="2661252"/>
                  <a:pt x="184638" y="2831565"/>
                  <a:pt x="184225" y="3036104"/>
                </a:cubicBezTo>
                <a:cubicBezTo>
                  <a:pt x="184225" y="3043939"/>
                  <a:pt x="186700" y="3050331"/>
                  <a:pt x="191648" y="3055279"/>
                </a:cubicBezTo>
                <a:cubicBezTo>
                  <a:pt x="196597" y="3060228"/>
                  <a:pt x="202576" y="3062702"/>
                  <a:pt x="209587" y="3062702"/>
                </a:cubicBezTo>
                <a:lnTo>
                  <a:pt x="336393" y="3062702"/>
                </a:lnTo>
                <a:cubicBezTo>
                  <a:pt x="343403" y="3062702"/>
                  <a:pt x="349383" y="3060331"/>
                  <a:pt x="354331" y="3055589"/>
                </a:cubicBezTo>
                <a:cubicBezTo>
                  <a:pt x="359280" y="3050846"/>
                  <a:pt x="361754" y="3044764"/>
                  <a:pt x="361754" y="3037341"/>
                </a:cubicBezTo>
                <a:cubicBezTo>
                  <a:pt x="362166" y="2910329"/>
                  <a:pt x="363919" y="2787852"/>
                  <a:pt x="367012" y="2669912"/>
                </a:cubicBezTo>
                <a:cubicBezTo>
                  <a:pt x="370105" y="2551972"/>
                  <a:pt x="374125" y="2456301"/>
                  <a:pt x="379074" y="2382897"/>
                </a:cubicBezTo>
                <a:lnTo>
                  <a:pt x="382785" y="2382897"/>
                </a:lnTo>
                <a:cubicBezTo>
                  <a:pt x="408353" y="2438981"/>
                  <a:pt x="439693" y="2520838"/>
                  <a:pt x="476807" y="2628468"/>
                </a:cubicBezTo>
                <a:cubicBezTo>
                  <a:pt x="513921" y="2736099"/>
                  <a:pt x="546087" y="2837544"/>
                  <a:pt x="573304" y="2932803"/>
                </a:cubicBezTo>
                <a:cubicBezTo>
                  <a:pt x="577428" y="2947649"/>
                  <a:pt x="581654" y="2958371"/>
                  <a:pt x="585984" y="2964969"/>
                </a:cubicBezTo>
                <a:cubicBezTo>
                  <a:pt x="590314" y="2971567"/>
                  <a:pt x="596603" y="2976103"/>
                  <a:pt x="604851" y="2978577"/>
                </a:cubicBezTo>
                <a:cubicBezTo>
                  <a:pt x="613098" y="2981052"/>
                  <a:pt x="625676" y="2982289"/>
                  <a:pt x="642583" y="2982289"/>
                </a:cubicBezTo>
                <a:lnTo>
                  <a:pt x="713719" y="2982289"/>
                </a:lnTo>
                <a:cubicBezTo>
                  <a:pt x="732688" y="2982289"/>
                  <a:pt x="746709" y="2980742"/>
                  <a:pt x="755781" y="2977649"/>
                </a:cubicBezTo>
                <a:cubicBezTo>
                  <a:pt x="764853" y="2974556"/>
                  <a:pt x="771555" y="2969815"/>
                  <a:pt x="775884" y="2963422"/>
                </a:cubicBezTo>
                <a:cubicBezTo>
                  <a:pt x="780214" y="2957030"/>
                  <a:pt x="784441" y="2946824"/>
                  <a:pt x="788565" y="2932803"/>
                </a:cubicBezTo>
                <a:cubicBezTo>
                  <a:pt x="814545" y="2845791"/>
                  <a:pt x="846092" y="2753316"/>
                  <a:pt x="883206" y="2655376"/>
                </a:cubicBezTo>
                <a:cubicBezTo>
                  <a:pt x="920320" y="2557436"/>
                  <a:pt x="957228" y="2466610"/>
                  <a:pt x="993929" y="2382897"/>
                </a:cubicBezTo>
                <a:lnTo>
                  <a:pt x="997641" y="2382897"/>
                </a:lnTo>
                <a:cubicBezTo>
                  <a:pt x="1000115" y="2412588"/>
                  <a:pt x="1001558" y="2468053"/>
                  <a:pt x="1001971" y="2549292"/>
                </a:cubicBezTo>
                <a:cubicBezTo>
                  <a:pt x="1002383" y="2630530"/>
                  <a:pt x="1002589" y="2792801"/>
                  <a:pt x="1002589" y="3036104"/>
                </a:cubicBezTo>
                <a:cubicBezTo>
                  <a:pt x="1002589" y="3043939"/>
                  <a:pt x="1005064" y="3050331"/>
                  <a:pt x="1010012" y="3055279"/>
                </a:cubicBezTo>
                <a:cubicBezTo>
                  <a:pt x="1014961" y="3060228"/>
                  <a:pt x="1020940" y="3062702"/>
                  <a:pt x="1027951" y="3062702"/>
                </a:cubicBezTo>
                <a:lnTo>
                  <a:pt x="1168984" y="3062702"/>
                </a:lnTo>
                <a:cubicBezTo>
                  <a:pt x="1175994" y="3062702"/>
                  <a:pt x="1181974" y="3060228"/>
                  <a:pt x="1186922" y="3055279"/>
                </a:cubicBezTo>
                <a:cubicBezTo>
                  <a:pt x="1191871" y="3050331"/>
                  <a:pt x="1194345" y="3044146"/>
                  <a:pt x="1194345" y="3036723"/>
                </a:cubicBezTo>
                <a:cubicBezTo>
                  <a:pt x="1194345" y="2777749"/>
                  <a:pt x="1191458" y="2588674"/>
                  <a:pt x="1185685" y="2469497"/>
                </a:cubicBezTo>
                <a:cubicBezTo>
                  <a:pt x="1179912" y="2350319"/>
                  <a:pt x="1171870" y="2270731"/>
                  <a:pt x="1161561" y="2230730"/>
                </a:cubicBezTo>
                <a:cubicBezTo>
                  <a:pt x="1155787" y="2208461"/>
                  <a:pt x="1146097" y="2193719"/>
                  <a:pt x="1132488" y="2186502"/>
                </a:cubicBezTo>
                <a:cubicBezTo>
                  <a:pt x="1118880" y="2179286"/>
                  <a:pt x="1100116" y="2175677"/>
                  <a:pt x="1076199" y="2175677"/>
                </a:cubicBezTo>
                <a:lnTo>
                  <a:pt x="995167" y="2175677"/>
                </a:lnTo>
                <a:cubicBezTo>
                  <a:pt x="966712" y="2175677"/>
                  <a:pt x="944547" y="2180316"/>
                  <a:pt x="928671" y="2189595"/>
                </a:cubicBezTo>
                <a:cubicBezTo>
                  <a:pt x="912794" y="2198874"/>
                  <a:pt x="897845" y="2214235"/>
                  <a:pt x="883824" y="2235678"/>
                </a:cubicBezTo>
                <a:cubicBezTo>
                  <a:pt x="864443" y="2265782"/>
                  <a:pt x="840319" y="2314443"/>
                  <a:pt x="811452" y="2381660"/>
                </a:cubicBezTo>
                <a:cubicBezTo>
                  <a:pt x="782586" y="2448878"/>
                  <a:pt x="757637" y="2511353"/>
                  <a:pt x="736605" y="2569086"/>
                </a:cubicBezTo>
                <a:cubicBezTo>
                  <a:pt x="717224" y="2621458"/>
                  <a:pt x="702584" y="2667644"/>
                  <a:pt x="692687" y="2707645"/>
                </a:cubicBezTo>
                <a:lnTo>
                  <a:pt x="687739" y="2707645"/>
                </a:lnTo>
                <a:cubicBezTo>
                  <a:pt x="679079" y="2670531"/>
                  <a:pt x="665264" y="2624345"/>
                  <a:pt x="646295" y="2569086"/>
                </a:cubicBezTo>
                <a:cubicBezTo>
                  <a:pt x="627738" y="2513827"/>
                  <a:pt x="603820" y="2450527"/>
                  <a:pt x="574541" y="2379186"/>
                </a:cubicBezTo>
                <a:cubicBezTo>
                  <a:pt x="545262" y="2307844"/>
                  <a:pt x="522375" y="2259596"/>
                  <a:pt x="505880" y="2234441"/>
                </a:cubicBezTo>
                <a:cubicBezTo>
                  <a:pt x="494746" y="2217946"/>
                  <a:pt x="485570" y="2205678"/>
                  <a:pt x="478354" y="2197636"/>
                </a:cubicBezTo>
                <a:cubicBezTo>
                  <a:pt x="471137" y="2189595"/>
                  <a:pt x="462993" y="2183925"/>
                  <a:pt x="453920" y="2180626"/>
                </a:cubicBezTo>
                <a:cubicBezTo>
                  <a:pt x="444848" y="2177327"/>
                  <a:pt x="432683" y="2175677"/>
                  <a:pt x="417425" y="2175677"/>
                </a:cubicBezTo>
                <a:close/>
                <a:moveTo>
                  <a:pt x="5729394" y="2154027"/>
                </a:moveTo>
                <a:cubicBezTo>
                  <a:pt x="5726507" y="2154027"/>
                  <a:pt x="5723930" y="2154543"/>
                  <a:pt x="5721662" y="2155574"/>
                </a:cubicBezTo>
                <a:cubicBezTo>
                  <a:pt x="5719394" y="2156605"/>
                  <a:pt x="5716610" y="2158564"/>
                  <a:pt x="5713311" y="2161450"/>
                </a:cubicBezTo>
                <a:cubicBezTo>
                  <a:pt x="5679908" y="2191554"/>
                  <a:pt x="5653928" y="2220214"/>
                  <a:pt x="5635372" y="2247431"/>
                </a:cubicBezTo>
                <a:cubicBezTo>
                  <a:pt x="5632484" y="2251967"/>
                  <a:pt x="5630732" y="2255679"/>
                  <a:pt x="5630114" y="2258565"/>
                </a:cubicBezTo>
                <a:cubicBezTo>
                  <a:pt x="5629496" y="2261452"/>
                  <a:pt x="5629186" y="2266813"/>
                  <a:pt x="5629186" y="2274648"/>
                </a:cubicBezTo>
                <a:lnTo>
                  <a:pt x="5629186" y="3029919"/>
                </a:lnTo>
                <a:cubicBezTo>
                  <a:pt x="5629186" y="3042290"/>
                  <a:pt x="5631763" y="3050846"/>
                  <a:pt x="5636918" y="3055589"/>
                </a:cubicBezTo>
                <a:cubicBezTo>
                  <a:pt x="5642072" y="3060331"/>
                  <a:pt x="5650836" y="3062702"/>
                  <a:pt x="5663207" y="3062702"/>
                </a:cubicBezTo>
                <a:lnTo>
                  <a:pt x="5794962" y="3062702"/>
                </a:lnTo>
                <a:cubicBezTo>
                  <a:pt x="5807334" y="3062702"/>
                  <a:pt x="5816096" y="3060331"/>
                  <a:pt x="5821251" y="3055589"/>
                </a:cubicBezTo>
                <a:cubicBezTo>
                  <a:pt x="5826406" y="3050846"/>
                  <a:pt x="5828982" y="3042290"/>
                  <a:pt x="5828983" y="3029919"/>
                </a:cubicBezTo>
                <a:lnTo>
                  <a:pt x="5828983" y="2274648"/>
                </a:lnTo>
                <a:cubicBezTo>
                  <a:pt x="5828982" y="2267225"/>
                  <a:pt x="5828674" y="2261864"/>
                  <a:pt x="5828056" y="2258565"/>
                </a:cubicBezTo>
                <a:cubicBezTo>
                  <a:pt x="5827436" y="2255266"/>
                  <a:pt x="5825684" y="2251555"/>
                  <a:pt x="5822798" y="2247431"/>
                </a:cubicBezTo>
                <a:cubicBezTo>
                  <a:pt x="5803416" y="2218977"/>
                  <a:pt x="5777436" y="2190317"/>
                  <a:pt x="5744858" y="2161450"/>
                </a:cubicBezTo>
                <a:cubicBezTo>
                  <a:pt x="5739497" y="2156502"/>
                  <a:pt x="5734342" y="2154027"/>
                  <a:pt x="5729394" y="2154027"/>
                </a:cubicBezTo>
                <a:close/>
                <a:moveTo>
                  <a:pt x="3619294" y="2154027"/>
                </a:moveTo>
                <a:cubicBezTo>
                  <a:pt x="3616408" y="2154027"/>
                  <a:pt x="3613728" y="2154543"/>
                  <a:pt x="3611253" y="2155574"/>
                </a:cubicBezTo>
                <a:cubicBezTo>
                  <a:pt x="3608779" y="2156605"/>
                  <a:pt x="3605892" y="2158564"/>
                  <a:pt x="3602593" y="2161450"/>
                </a:cubicBezTo>
                <a:cubicBezTo>
                  <a:pt x="3569190" y="2191554"/>
                  <a:pt x="3543211" y="2220214"/>
                  <a:pt x="3524654" y="2247431"/>
                </a:cubicBezTo>
                <a:cubicBezTo>
                  <a:pt x="3521767" y="2251967"/>
                  <a:pt x="3520014" y="2255679"/>
                  <a:pt x="3519396" y="2258565"/>
                </a:cubicBezTo>
                <a:cubicBezTo>
                  <a:pt x="3518777" y="2261452"/>
                  <a:pt x="3518468" y="2266813"/>
                  <a:pt x="3518468" y="2274648"/>
                </a:cubicBezTo>
                <a:lnTo>
                  <a:pt x="3518468" y="2334649"/>
                </a:lnTo>
                <a:cubicBezTo>
                  <a:pt x="3518468" y="2394032"/>
                  <a:pt x="3535788" y="2448878"/>
                  <a:pt x="3570428" y="2499188"/>
                </a:cubicBezTo>
                <a:cubicBezTo>
                  <a:pt x="3605068" y="2549498"/>
                  <a:pt x="3653934" y="2592798"/>
                  <a:pt x="3717028" y="2629087"/>
                </a:cubicBezTo>
                <a:cubicBezTo>
                  <a:pt x="3661357" y="2661665"/>
                  <a:pt x="3618057" y="2694243"/>
                  <a:pt x="3587129" y="2726820"/>
                </a:cubicBezTo>
                <a:cubicBezTo>
                  <a:pt x="3556201" y="2759398"/>
                  <a:pt x="3533932" y="2796822"/>
                  <a:pt x="3520324" y="2839090"/>
                </a:cubicBezTo>
                <a:cubicBezTo>
                  <a:pt x="3506715" y="2881359"/>
                  <a:pt x="3499911" y="2933628"/>
                  <a:pt x="3499911" y="2995897"/>
                </a:cubicBezTo>
                <a:lnTo>
                  <a:pt x="3499911" y="3029919"/>
                </a:lnTo>
                <a:cubicBezTo>
                  <a:pt x="3499911" y="3042290"/>
                  <a:pt x="3502385" y="3050846"/>
                  <a:pt x="3507334" y="3055589"/>
                </a:cubicBezTo>
                <a:cubicBezTo>
                  <a:pt x="3512282" y="3060331"/>
                  <a:pt x="3520736" y="3062702"/>
                  <a:pt x="3532695" y="3062702"/>
                </a:cubicBezTo>
                <a:lnTo>
                  <a:pt x="3661357" y="3062702"/>
                </a:lnTo>
                <a:cubicBezTo>
                  <a:pt x="3673316" y="3062702"/>
                  <a:pt x="3681770" y="3060331"/>
                  <a:pt x="3686718" y="3055589"/>
                </a:cubicBezTo>
                <a:cubicBezTo>
                  <a:pt x="3691667" y="3050846"/>
                  <a:pt x="3694141" y="3042290"/>
                  <a:pt x="3694141" y="3029919"/>
                </a:cubicBezTo>
                <a:lnTo>
                  <a:pt x="3694141" y="2995897"/>
                </a:lnTo>
                <a:cubicBezTo>
                  <a:pt x="3694141" y="2951360"/>
                  <a:pt x="3699708" y="2912494"/>
                  <a:pt x="3710842" y="2879297"/>
                </a:cubicBezTo>
                <a:cubicBezTo>
                  <a:pt x="3721976" y="2846101"/>
                  <a:pt x="3740121" y="2816306"/>
                  <a:pt x="3765276" y="2789914"/>
                </a:cubicBezTo>
                <a:cubicBezTo>
                  <a:pt x="3790432" y="2763522"/>
                  <a:pt x="3824040" y="2738779"/>
                  <a:pt x="3866103" y="2715687"/>
                </a:cubicBezTo>
                <a:cubicBezTo>
                  <a:pt x="3911877" y="2740429"/>
                  <a:pt x="3946620" y="2765791"/>
                  <a:pt x="3970331" y="2791770"/>
                </a:cubicBezTo>
                <a:cubicBezTo>
                  <a:pt x="3994043" y="2817750"/>
                  <a:pt x="4010126" y="2846410"/>
                  <a:pt x="4018580" y="2877751"/>
                </a:cubicBezTo>
                <a:cubicBezTo>
                  <a:pt x="4027033" y="2909092"/>
                  <a:pt x="4031260" y="2948474"/>
                  <a:pt x="4031260" y="2995897"/>
                </a:cubicBezTo>
                <a:lnTo>
                  <a:pt x="4031260" y="3029919"/>
                </a:lnTo>
                <a:cubicBezTo>
                  <a:pt x="4031260" y="3042290"/>
                  <a:pt x="4033838" y="3050846"/>
                  <a:pt x="4038992" y="3055589"/>
                </a:cubicBezTo>
                <a:cubicBezTo>
                  <a:pt x="4044147" y="3060331"/>
                  <a:pt x="4052910" y="3062702"/>
                  <a:pt x="4065281" y="3062702"/>
                </a:cubicBezTo>
                <a:lnTo>
                  <a:pt x="4197036" y="3062702"/>
                </a:lnTo>
                <a:cubicBezTo>
                  <a:pt x="4209408" y="3062702"/>
                  <a:pt x="4218170" y="3060331"/>
                  <a:pt x="4223325" y="3055589"/>
                </a:cubicBezTo>
                <a:cubicBezTo>
                  <a:pt x="4228480" y="3050846"/>
                  <a:pt x="4231057" y="3042290"/>
                  <a:pt x="4231057" y="3029919"/>
                </a:cubicBezTo>
                <a:lnTo>
                  <a:pt x="4231057" y="2995897"/>
                </a:lnTo>
                <a:cubicBezTo>
                  <a:pt x="4231057" y="2931566"/>
                  <a:pt x="4223944" y="2876926"/>
                  <a:pt x="4209716" y="2831977"/>
                </a:cubicBezTo>
                <a:cubicBezTo>
                  <a:pt x="4195490" y="2787028"/>
                  <a:pt x="4173324" y="2747955"/>
                  <a:pt x="4143221" y="2714758"/>
                </a:cubicBezTo>
                <a:cubicBezTo>
                  <a:pt x="4113117" y="2681562"/>
                  <a:pt x="4073116" y="2650118"/>
                  <a:pt x="4023219" y="2620427"/>
                </a:cubicBezTo>
                <a:cubicBezTo>
                  <a:pt x="4078477" y="2589499"/>
                  <a:pt x="4121777" y="2550323"/>
                  <a:pt x="4153118" y="2502899"/>
                </a:cubicBezTo>
                <a:cubicBezTo>
                  <a:pt x="4184458" y="2455476"/>
                  <a:pt x="4200129" y="2399392"/>
                  <a:pt x="4200129" y="2334649"/>
                </a:cubicBezTo>
                <a:lnTo>
                  <a:pt x="4200129" y="2274648"/>
                </a:lnTo>
                <a:cubicBezTo>
                  <a:pt x="4200129" y="2267225"/>
                  <a:pt x="4199820" y="2261864"/>
                  <a:pt x="4199201" y="2258565"/>
                </a:cubicBezTo>
                <a:cubicBezTo>
                  <a:pt x="4198582" y="2255266"/>
                  <a:pt x="4196830" y="2251555"/>
                  <a:pt x="4193943" y="2247431"/>
                </a:cubicBezTo>
                <a:cubicBezTo>
                  <a:pt x="4175386" y="2218977"/>
                  <a:pt x="4150231" y="2190317"/>
                  <a:pt x="4118478" y="2161450"/>
                </a:cubicBezTo>
                <a:cubicBezTo>
                  <a:pt x="4113117" y="2156502"/>
                  <a:pt x="4107962" y="2154027"/>
                  <a:pt x="4103014" y="2154027"/>
                </a:cubicBezTo>
                <a:cubicBezTo>
                  <a:pt x="4098890" y="2154027"/>
                  <a:pt x="4093735" y="2156502"/>
                  <a:pt x="4087550" y="2161450"/>
                </a:cubicBezTo>
                <a:cubicBezTo>
                  <a:pt x="4054972" y="2191966"/>
                  <a:pt x="4029817" y="2220627"/>
                  <a:pt x="4012084" y="2247431"/>
                </a:cubicBezTo>
                <a:cubicBezTo>
                  <a:pt x="4009198" y="2251967"/>
                  <a:pt x="4007445" y="2255679"/>
                  <a:pt x="4006827" y="2258565"/>
                </a:cubicBezTo>
                <a:cubicBezTo>
                  <a:pt x="4006208" y="2261452"/>
                  <a:pt x="4005899" y="2266813"/>
                  <a:pt x="4005899" y="2274648"/>
                </a:cubicBezTo>
                <a:lnTo>
                  <a:pt x="4005899" y="2334649"/>
                </a:lnTo>
                <a:cubicBezTo>
                  <a:pt x="4005899" y="2422898"/>
                  <a:pt x="3961568" y="2489703"/>
                  <a:pt x="3872907" y="2535065"/>
                </a:cubicBezTo>
                <a:cubicBezTo>
                  <a:pt x="3841566" y="2518982"/>
                  <a:pt x="3814246" y="2499600"/>
                  <a:pt x="3790947" y="2476919"/>
                </a:cubicBezTo>
                <a:cubicBezTo>
                  <a:pt x="3767647" y="2454239"/>
                  <a:pt x="3749812" y="2430527"/>
                  <a:pt x="3737441" y="2405784"/>
                </a:cubicBezTo>
                <a:cubicBezTo>
                  <a:pt x="3725070" y="2381042"/>
                  <a:pt x="3718884" y="2357330"/>
                  <a:pt x="3718884" y="2334649"/>
                </a:cubicBezTo>
                <a:lnTo>
                  <a:pt x="3718884" y="2274648"/>
                </a:lnTo>
                <a:cubicBezTo>
                  <a:pt x="3718884" y="2267225"/>
                  <a:pt x="3718574" y="2261864"/>
                  <a:pt x="3717956" y="2258565"/>
                </a:cubicBezTo>
                <a:cubicBezTo>
                  <a:pt x="3717337" y="2255266"/>
                  <a:pt x="3715584" y="2251555"/>
                  <a:pt x="3712698" y="2247431"/>
                </a:cubicBezTo>
                <a:cubicBezTo>
                  <a:pt x="3693316" y="2218977"/>
                  <a:pt x="3667336" y="2190317"/>
                  <a:pt x="3634759" y="2161450"/>
                </a:cubicBezTo>
                <a:cubicBezTo>
                  <a:pt x="3629398" y="2156502"/>
                  <a:pt x="3624243" y="2154027"/>
                  <a:pt x="3619294" y="2154027"/>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CDB480E1-EAB6-A971-E2BF-8C4BCDD1EB3B}"/>
              </a:ext>
            </a:extLst>
          </p:cNvPr>
          <p:cNvSpPr txBox="1"/>
          <p:nvPr/>
        </p:nvSpPr>
        <p:spPr>
          <a:xfrm>
            <a:off x="5498757" y="5745890"/>
            <a:ext cx="4510216" cy="923330"/>
          </a:xfrm>
          <a:prstGeom prst="rect">
            <a:avLst/>
          </a:prstGeom>
          <a:noFill/>
        </p:spPr>
        <p:txBody>
          <a:bodyPr wrap="square" lIns="91440" tIns="45720" rIns="91440" bIns="45720" rtlCol="0" anchor="t">
            <a:spAutoFit/>
          </a:bodyPr>
          <a:lstStyle/>
          <a:p>
            <a:r>
              <a:rPr lang="en-US"/>
              <a:t>BY: Med-X (Team 1)</a:t>
            </a:r>
          </a:p>
          <a:p>
            <a:r>
              <a:rPr lang="en-US"/>
              <a:t>CS691</a:t>
            </a:r>
          </a:p>
          <a:p>
            <a:r>
              <a:rPr lang="en-US"/>
              <a:t>April 2024</a:t>
            </a:r>
          </a:p>
        </p:txBody>
      </p:sp>
    </p:spTree>
    <p:extLst>
      <p:ext uri="{BB962C8B-B14F-4D97-AF65-F5344CB8AC3E}">
        <p14:creationId xmlns:p14="http://schemas.microsoft.com/office/powerpoint/2010/main" val="376242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and black text&#10;&#10;Description automatically generated">
            <a:extLst>
              <a:ext uri="{FF2B5EF4-FFF2-40B4-BE49-F238E27FC236}">
                <a16:creationId xmlns:a16="http://schemas.microsoft.com/office/drawing/2014/main" id="{F3AFD0A7-5228-7FFA-2D70-295E587DD566}"/>
              </a:ext>
            </a:extLst>
          </p:cNvPr>
          <p:cNvPicPr>
            <a:picLocks noChangeAspect="1"/>
          </p:cNvPicPr>
          <p:nvPr/>
        </p:nvPicPr>
        <p:blipFill>
          <a:blip r:embed="rId4"/>
          <a:stretch>
            <a:fillRect/>
          </a:stretch>
        </p:blipFill>
        <p:spPr>
          <a:xfrm>
            <a:off x="1396209" y="1042051"/>
            <a:ext cx="4482405" cy="5815949"/>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B8890AE9-8A7D-80C7-E000-C0BF13B73F4C}"/>
              </a:ext>
            </a:extLst>
          </p:cNvPr>
          <p:cNvPicPr>
            <a:picLocks noChangeAspect="1"/>
          </p:cNvPicPr>
          <p:nvPr/>
        </p:nvPicPr>
        <p:blipFill>
          <a:blip r:embed="rId5"/>
          <a:stretch>
            <a:fillRect/>
          </a:stretch>
        </p:blipFill>
        <p:spPr>
          <a:xfrm>
            <a:off x="6151991" y="1042051"/>
            <a:ext cx="4499096" cy="5815949"/>
          </a:xfrm>
          <a:prstGeom prst="rect">
            <a:avLst/>
          </a:prstGeom>
        </p:spPr>
      </p:pic>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spTree>
    <p:extLst>
      <p:ext uri="{BB962C8B-B14F-4D97-AF65-F5344CB8AC3E}">
        <p14:creationId xmlns:p14="http://schemas.microsoft.com/office/powerpoint/2010/main" val="139103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on it&#10;&#10;Description automatically generated">
            <a:extLst>
              <a:ext uri="{FF2B5EF4-FFF2-40B4-BE49-F238E27FC236}">
                <a16:creationId xmlns:a16="http://schemas.microsoft.com/office/drawing/2014/main" id="{BDCF1563-B6D9-43CE-032B-EDA808A97BC1}"/>
              </a:ext>
            </a:extLst>
          </p:cNvPr>
          <p:cNvPicPr>
            <a:picLocks noChangeAspect="1"/>
          </p:cNvPicPr>
          <p:nvPr/>
        </p:nvPicPr>
        <p:blipFill>
          <a:blip r:embed="rId4"/>
          <a:stretch>
            <a:fillRect/>
          </a:stretch>
        </p:blipFill>
        <p:spPr>
          <a:xfrm>
            <a:off x="3854550" y="1074615"/>
            <a:ext cx="4482901" cy="5783385"/>
          </a:xfrm>
          <a:prstGeom prst="rect">
            <a:avLst/>
          </a:prstGeom>
        </p:spPr>
      </p:pic>
    </p:spTree>
    <p:extLst>
      <p:ext uri="{BB962C8B-B14F-4D97-AF65-F5344CB8AC3E}">
        <p14:creationId xmlns:p14="http://schemas.microsoft.com/office/powerpoint/2010/main" val="341389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949862" y="270376"/>
            <a:ext cx="6300062" cy="1015663"/>
          </a:xfrm>
          <a:prstGeom prst="rect">
            <a:avLst/>
          </a:prstGeom>
          <a:noFill/>
        </p:spPr>
        <p:txBody>
          <a:bodyPr wrap="square" lIns="91440" tIns="45720" rIns="91440" bIns="45720" rtlCol="0" anchor="t">
            <a:spAutoFit/>
          </a:bodyPr>
          <a:lstStyle/>
          <a:p>
            <a:pPr algn="ctr"/>
            <a:r>
              <a:rPr lang="en-US" sz="6000">
                <a:latin typeface="Aharoni"/>
                <a:cs typeface="Aharoni"/>
              </a:rPr>
              <a:t>Patient Persona</a:t>
            </a:r>
            <a:endParaRPr lang="en-US" sz="6000">
              <a:latin typeface="Aharoni" panose="02010803020104030203" pitchFamily="2" charset="-79"/>
              <a:cs typeface="Aharoni" panose="02010803020104030203" pitchFamily="2" charset="-79"/>
            </a:endParaRPr>
          </a:p>
        </p:txBody>
      </p:sp>
      <p:grpSp>
        <p:nvGrpSpPr>
          <p:cNvPr id="36" name="Group 35">
            <a:extLst>
              <a:ext uri="{FF2B5EF4-FFF2-40B4-BE49-F238E27FC236}">
                <a16:creationId xmlns:a16="http://schemas.microsoft.com/office/drawing/2014/main" id="{97670357-C3DD-F927-67C9-E8FC1FD5F258}"/>
              </a:ext>
            </a:extLst>
          </p:cNvPr>
          <p:cNvGrpSpPr/>
          <p:nvPr/>
        </p:nvGrpSpPr>
        <p:grpSpPr>
          <a:xfrm>
            <a:off x="3341555" y="1136280"/>
            <a:ext cx="5508526" cy="5653426"/>
            <a:chOff x="6123775" y="1107990"/>
            <a:chExt cx="5508526" cy="5653426"/>
          </a:xfrm>
        </p:grpSpPr>
        <p:sp>
          <p:nvSpPr>
            <p:cNvPr id="29" name="Snip Diagonal Corner Rectangle 28">
              <a:extLst>
                <a:ext uri="{FF2B5EF4-FFF2-40B4-BE49-F238E27FC236}">
                  <a16:creationId xmlns:a16="http://schemas.microsoft.com/office/drawing/2014/main" id="{5004D23A-8BA8-5EAD-39E9-B132B02101ED}"/>
                </a:ext>
              </a:extLst>
            </p:cNvPr>
            <p:cNvSpPr/>
            <p:nvPr/>
          </p:nvSpPr>
          <p:spPr>
            <a:xfrm>
              <a:off x="6123775" y="1116742"/>
              <a:ext cx="5442841" cy="5644674"/>
            </a:xfrm>
            <a:prstGeom prst="snip2DiagRect">
              <a:avLst>
                <a:gd name="adj1" fmla="val 0"/>
                <a:gd name="adj2" fmla="val 4836"/>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CFC442-8982-C8D9-951E-0E9072D57C64}"/>
                </a:ext>
              </a:extLst>
            </p:cNvPr>
            <p:cNvSpPr txBox="1"/>
            <p:nvPr/>
          </p:nvSpPr>
          <p:spPr>
            <a:xfrm>
              <a:off x="6213385" y="3590618"/>
              <a:ext cx="5418916" cy="1077218"/>
            </a:xfrm>
            <a:prstGeom prst="rect">
              <a:avLst/>
            </a:prstGeom>
            <a:noFill/>
          </p:spPr>
          <p:txBody>
            <a:bodyPr wrap="square" rtlCol="0">
              <a:spAutoFit/>
            </a:bodyPr>
            <a:lstStyle/>
            <a:p>
              <a:r>
                <a:rPr lang="en-US" sz="1600"/>
                <a:t>Harold gets regular check-ups for a man his age but has trouble scheduling due to his job. It’d be great if he could just view his results and get an idea of what they mean and potential next steps without having to keep going in person.</a:t>
              </a:r>
            </a:p>
          </p:txBody>
        </p:sp>
        <p:sp>
          <p:nvSpPr>
            <p:cNvPr id="31" name="TextBox 30">
              <a:extLst>
                <a:ext uri="{FF2B5EF4-FFF2-40B4-BE49-F238E27FC236}">
                  <a16:creationId xmlns:a16="http://schemas.microsoft.com/office/drawing/2014/main" id="{62BFA725-93EA-58D4-FA13-F539963BCC0D}"/>
                </a:ext>
              </a:extLst>
            </p:cNvPr>
            <p:cNvSpPr txBox="1"/>
            <p:nvPr/>
          </p:nvSpPr>
          <p:spPr>
            <a:xfrm>
              <a:off x="8438917" y="2092700"/>
              <a:ext cx="2915084" cy="954107"/>
            </a:xfrm>
            <a:prstGeom prst="rect">
              <a:avLst/>
            </a:prstGeom>
            <a:noFill/>
          </p:spPr>
          <p:txBody>
            <a:bodyPr wrap="square" rtlCol="0">
              <a:spAutoFit/>
            </a:bodyPr>
            <a:lstStyle/>
            <a:p>
              <a:r>
                <a:rPr lang="en-US" sz="1400" b="1"/>
                <a:t>Age</a:t>
              </a:r>
              <a:r>
                <a:rPr lang="en-US" sz="1400"/>
                <a:t>: 55</a:t>
              </a:r>
            </a:p>
            <a:p>
              <a:r>
                <a:rPr lang="en-US" sz="1400" b="1"/>
                <a:t>Gender</a:t>
              </a:r>
              <a:r>
                <a:rPr lang="en-US" sz="1400"/>
                <a:t>: Male</a:t>
              </a:r>
            </a:p>
            <a:p>
              <a:r>
                <a:rPr lang="en-US" sz="1400" b="1"/>
                <a:t>Occupation</a:t>
              </a:r>
              <a:r>
                <a:rPr lang="en-US" sz="1400"/>
                <a:t>: Restaurant Owner</a:t>
              </a:r>
            </a:p>
            <a:p>
              <a:r>
                <a:rPr lang="en-US" sz="1400" b="1"/>
                <a:t>Location</a:t>
              </a:r>
              <a:r>
                <a:rPr lang="en-US" sz="1400"/>
                <a:t>: Red Bank, NJ</a:t>
              </a:r>
            </a:p>
          </p:txBody>
        </p:sp>
        <p:pic>
          <p:nvPicPr>
            <p:cNvPr id="32" name="Content Placeholder 4" descr="Man in checkered shirt">
              <a:extLst>
                <a:ext uri="{FF2B5EF4-FFF2-40B4-BE49-F238E27FC236}">
                  <a16:creationId xmlns:a16="http://schemas.microsoft.com/office/drawing/2014/main" id="{E4B34134-31EF-6107-9E17-34BB104652DC}"/>
                </a:ext>
              </a:extLst>
            </p:cNvPr>
            <p:cNvPicPr>
              <a:picLocks noChangeAspect="1"/>
            </p:cNvPicPr>
            <p:nvPr/>
          </p:nvPicPr>
          <p:blipFill rotWithShape="1">
            <a:blip r:embed="rId4">
              <a:extLst>
                <a:ext uri="{28A0092B-C50C-407E-A947-70E740481C1C}">
                  <a14:useLocalDpi xmlns:a14="http://schemas.microsoft.com/office/drawing/2010/main" val="0"/>
                </a:ext>
              </a:extLst>
            </a:blip>
            <a:srcRect l="27248" t="10914" r="2774"/>
            <a:stretch/>
          </p:blipFill>
          <p:spPr>
            <a:xfrm>
              <a:off x="6268903" y="1701516"/>
              <a:ext cx="2081264" cy="1768623"/>
            </a:xfrm>
            <a:prstGeom prst="rect">
              <a:avLst/>
            </a:prstGeom>
            <a:effectLst>
              <a:innerShdw blurRad="57150" dist="38100" dir="14460000">
                <a:prstClr val="black">
                  <a:alpha val="70000"/>
                </a:prstClr>
              </a:innerShdw>
            </a:effectLst>
          </p:spPr>
        </p:pic>
        <p:sp>
          <p:nvSpPr>
            <p:cNvPr id="33" name="TextBox 32">
              <a:extLst>
                <a:ext uri="{FF2B5EF4-FFF2-40B4-BE49-F238E27FC236}">
                  <a16:creationId xmlns:a16="http://schemas.microsoft.com/office/drawing/2014/main" id="{2E140562-969B-900D-B416-0CF42514B0C7}"/>
                </a:ext>
              </a:extLst>
            </p:cNvPr>
            <p:cNvSpPr txBox="1"/>
            <p:nvPr/>
          </p:nvSpPr>
          <p:spPr>
            <a:xfrm>
              <a:off x="7407967" y="1107990"/>
              <a:ext cx="2974234" cy="584775"/>
            </a:xfrm>
            <a:prstGeom prst="rect">
              <a:avLst/>
            </a:prstGeom>
            <a:noFill/>
          </p:spPr>
          <p:txBody>
            <a:bodyPr wrap="square" rtlCol="0">
              <a:spAutoFit/>
            </a:bodyPr>
            <a:lstStyle/>
            <a:p>
              <a:pPr algn="ctr"/>
              <a:r>
                <a:rPr lang="en-US" sz="3200" b="1"/>
                <a:t>Harold Castillo</a:t>
              </a:r>
            </a:p>
          </p:txBody>
        </p:sp>
        <p:sp>
          <p:nvSpPr>
            <p:cNvPr id="34" name="TextBox 33">
              <a:extLst>
                <a:ext uri="{FF2B5EF4-FFF2-40B4-BE49-F238E27FC236}">
                  <a16:creationId xmlns:a16="http://schemas.microsoft.com/office/drawing/2014/main" id="{36CBAD7E-78AF-D00A-3887-53DA7FFB143E}"/>
                </a:ext>
              </a:extLst>
            </p:cNvPr>
            <p:cNvSpPr txBox="1"/>
            <p:nvPr/>
          </p:nvSpPr>
          <p:spPr>
            <a:xfrm>
              <a:off x="6284042" y="4910876"/>
              <a:ext cx="2644033" cy="1169551"/>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t>View reports/results online</a:t>
              </a:r>
            </a:p>
            <a:p>
              <a:pPr marL="285750" indent="-285750">
                <a:buFont typeface="Arial" panose="020B0604020202020204" pitchFamily="34" charset="0"/>
                <a:buChar char="•"/>
              </a:pPr>
              <a:r>
                <a:rPr lang="en-US" sz="1400">
                  <a:ea typeface="+mn-lt"/>
                  <a:cs typeface="+mn-lt"/>
                </a:rPr>
                <a:t>Able to connect with doctor about results online</a:t>
              </a:r>
              <a:endParaRPr lang="en-US" sz="1400"/>
            </a:p>
            <a:p>
              <a:pPr marL="285750" indent="-285750">
                <a:buFont typeface="Arial" panose="020B0604020202020204" pitchFamily="34" charset="0"/>
                <a:buChar char="•"/>
              </a:pPr>
              <a:r>
                <a:rPr lang="en-US" sz="1400"/>
                <a:t>Simple site for ease of use</a:t>
              </a:r>
            </a:p>
          </p:txBody>
        </p:sp>
        <p:sp>
          <p:nvSpPr>
            <p:cNvPr id="35" name="TextBox 34">
              <a:extLst>
                <a:ext uri="{FF2B5EF4-FFF2-40B4-BE49-F238E27FC236}">
                  <a16:creationId xmlns:a16="http://schemas.microsoft.com/office/drawing/2014/main" id="{2084FD8B-14D4-C088-3DBB-C27C8E477EA3}"/>
                </a:ext>
              </a:extLst>
            </p:cNvPr>
            <p:cNvSpPr txBox="1"/>
            <p:nvPr/>
          </p:nvSpPr>
          <p:spPr>
            <a:xfrm>
              <a:off x="8884613" y="4915878"/>
              <a:ext cx="2747688"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t>Making it to follow-ups for results</a:t>
              </a:r>
            </a:p>
            <a:p>
              <a:pPr marL="285750" indent="-285750">
                <a:buFont typeface="Arial" panose="020B0604020202020204" pitchFamily="34" charset="0"/>
                <a:buChar char="•"/>
              </a:pPr>
              <a:r>
                <a:rPr lang="en-US" sz="1400">
                  <a:ea typeface="+mn-lt"/>
                  <a:cs typeface="+mn-lt"/>
                </a:rPr>
                <a:t>Understanding the results, even after a consultation</a:t>
              </a:r>
              <a:endParaRPr lang="en-US" sz="1400"/>
            </a:p>
            <a:p>
              <a:pPr marL="285750" indent="-285750">
                <a:buFont typeface="Arial" panose="020B0604020202020204" pitchFamily="34" charset="0"/>
                <a:buChar char="•"/>
              </a:pPr>
              <a:r>
                <a:rPr lang="en-US" sz="1400"/>
                <a:t>Time taken to receive results</a:t>
              </a:r>
            </a:p>
          </p:txBody>
        </p:sp>
      </p:grpSp>
    </p:spTree>
    <p:extLst>
      <p:ext uri="{BB962C8B-B14F-4D97-AF65-F5344CB8AC3E}">
        <p14:creationId xmlns:p14="http://schemas.microsoft.com/office/powerpoint/2010/main" val="1283995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131200" y="173394"/>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Radiologist Persona</a:t>
            </a:r>
          </a:p>
        </p:txBody>
      </p:sp>
      <p:grpSp>
        <p:nvGrpSpPr>
          <p:cNvPr id="8" name="Group 7">
            <a:extLst>
              <a:ext uri="{FF2B5EF4-FFF2-40B4-BE49-F238E27FC236}">
                <a16:creationId xmlns:a16="http://schemas.microsoft.com/office/drawing/2014/main" id="{55428F8D-D000-FEAA-7866-2053231D6340}"/>
              </a:ext>
            </a:extLst>
          </p:cNvPr>
          <p:cNvGrpSpPr/>
          <p:nvPr/>
        </p:nvGrpSpPr>
        <p:grpSpPr>
          <a:xfrm>
            <a:off x="3328893" y="1103731"/>
            <a:ext cx="5538615" cy="5685975"/>
            <a:chOff x="6161970" y="1084193"/>
            <a:chExt cx="5538615" cy="5685975"/>
          </a:xfrm>
        </p:grpSpPr>
        <p:grpSp>
          <p:nvGrpSpPr>
            <p:cNvPr id="59" name="Group 58">
              <a:extLst>
                <a:ext uri="{FF2B5EF4-FFF2-40B4-BE49-F238E27FC236}">
                  <a16:creationId xmlns:a16="http://schemas.microsoft.com/office/drawing/2014/main" id="{265C1B59-8B53-A7EB-5872-A72343E8512D}"/>
                </a:ext>
              </a:extLst>
            </p:cNvPr>
            <p:cNvGrpSpPr/>
            <p:nvPr/>
          </p:nvGrpSpPr>
          <p:grpSpPr>
            <a:xfrm>
              <a:off x="6161970" y="1084193"/>
              <a:ext cx="5538615" cy="5685975"/>
              <a:chOff x="6123775" y="1075441"/>
              <a:chExt cx="5538615" cy="5685975"/>
            </a:xfrm>
          </p:grpSpPr>
          <p:sp>
            <p:nvSpPr>
              <p:cNvPr id="60" name="Snip Diagonal Corner Rectangle 59">
                <a:extLst>
                  <a:ext uri="{FF2B5EF4-FFF2-40B4-BE49-F238E27FC236}">
                    <a16:creationId xmlns:a16="http://schemas.microsoft.com/office/drawing/2014/main" id="{8515AC58-685A-1BED-62FB-4D2DC39980FF}"/>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74193AF3-72E1-1E5F-227E-9A34838CC4BC}"/>
                  </a:ext>
                </a:extLst>
              </p:cNvPr>
              <p:cNvSpPr txBox="1"/>
              <p:nvPr/>
            </p:nvSpPr>
            <p:spPr>
              <a:xfrm>
                <a:off x="6213385" y="3590618"/>
                <a:ext cx="5418916" cy="1323439"/>
              </a:xfrm>
              <a:prstGeom prst="rect">
                <a:avLst/>
              </a:prstGeom>
              <a:noFill/>
            </p:spPr>
            <p:txBody>
              <a:bodyPr wrap="square" lIns="91440" tIns="45720" rIns="91440" bIns="45720" rtlCol="0" anchor="t">
                <a:spAutoFit/>
              </a:bodyPr>
              <a:lstStyle/>
              <a:p>
                <a:r>
                  <a:rPr lang="en-US" sz="1600"/>
                  <a:t>Has been in the practice for 20 years. His team is understaffed and under equipped. </a:t>
                </a:r>
                <a:r>
                  <a:rPr lang="en-US" sz="1600">
                    <a:ea typeface="+mn-lt"/>
                    <a:cs typeface="+mn-lt"/>
                  </a:rPr>
                  <a:t>Is often exhausted from reviewing x-rays and informing people they have a serious illness.</a:t>
                </a:r>
                <a:endParaRPr lang="en-US" sz="1600">
                  <a:solidFill>
                    <a:srgbClr val="808080"/>
                  </a:solidFill>
                  <a:ea typeface="+mn-lt"/>
                  <a:cs typeface="+mn-lt"/>
                </a:endParaRPr>
              </a:p>
              <a:p>
                <a:endParaRPr lang="en-US" sz="1600"/>
              </a:p>
            </p:txBody>
          </p:sp>
          <p:sp>
            <p:nvSpPr>
              <p:cNvPr id="62" name="TextBox 61">
                <a:extLst>
                  <a:ext uri="{FF2B5EF4-FFF2-40B4-BE49-F238E27FC236}">
                    <a16:creationId xmlns:a16="http://schemas.microsoft.com/office/drawing/2014/main" id="{AD3E84A4-4993-9B83-594E-07A8EB08A2CE}"/>
                  </a:ext>
                </a:extLst>
              </p:cNvPr>
              <p:cNvSpPr txBox="1"/>
              <p:nvPr/>
            </p:nvSpPr>
            <p:spPr>
              <a:xfrm>
                <a:off x="8399416" y="1946064"/>
                <a:ext cx="3262974" cy="1169551"/>
              </a:xfrm>
              <a:prstGeom prst="rect">
                <a:avLst/>
              </a:prstGeom>
              <a:noFill/>
            </p:spPr>
            <p:txBody>
              <a:bodyPr wrap="square" lIns="91440" tIns="45720" rIns="91440" bIns="45720" rtlCol="0" anchor="t">
                <a:spAutoFit/>
              </a:bodyPr>
              <a:lstStyle/>
              <a:p>
                <a:r>
                  <a:rPr lang="en-US" sz="1400" b="1"/>
                  <a:t>Age: </a:t>
                </a:r>
                <a:r>
                  <a:rPr lang="en-US" sz="1400"/>
                  <a:t>50</a:t>
                </a:r>
              </a:p>
              <a:p>
                <a:r>
                  <a:rPr lang="en-US" sz="1400" b="1"/>
                  <a:t>Gender: </a:t>
                </a:r>
                <a:r>
                  <a:rPr lang="en-US" sz="1400"/>
                  <a:t>Male</a:t>
                </a:r>
              </a:p>
              <a:p>
                <a:r>
                  <a:rPr lang="en-US" sz="1400" b="1"/>
                  <a:t>Occupation: </a:t>
                </a:r>
                <a:r>
                  <a:rPr lang="en-US" sz="1400"/>
                  <a:t>Radiologist</a:t>
                </a:r>
              </a:p>
              <a:p>
                <a:r>
                  <a:rPr lang="en-US" sz="1400" b="1"/>
                  <a:t>Location:  </a:t>
                </a:r>
                <a:r>
                  <a:rPr lang="en-US" sz="1400"/>
                  <a:t>Manhattan, NY</a:t>
                </a:r>
              </a:p>
              <a:p>
                <a:r>
                  <a:rPr lang="en-US" sz="1400" b="1"/>
                  <a:t>Hospital: </a:t>
                </a:r>
                <a:r>
                  <a:rPr lang="en-US" sz="1400"/>
                  <a:t>NYU Langone Medical Center</a:t>
                </a:r>
              </a:p>
            </p:txBody>
          </p:sp>
          <p:sp>
            <p:nvSpPr>
              <p:cNvPr id="64" name="TextBox 63">
                <a:extLst>
                  <a:ext uri="{FF2B5EF4-FFF2-40B4-BE49-F238E27FC236}">
                    <a16:creationId xmlns:a16="http://schemas.microsoft.com/office/drawing/2014/main" id="{38570B58-F043-63C2-F99C-CA023F15BC8C}"/>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t>Sandro Cuccigno</a:t>
                </a:r>
              </a:p>
            </p:txBody>
          </p:sp>
          <p:sp>
            <p:nvSpPr>
              <p:cNvPr id="65" name="TextBox 64">
                <a:extLst>
                  <a:ext uri="{FF2B5EF4-FFF2-40B4-BE49-F238E27FC236}">
                    <a16:creationId xmlns:a16="http://schemas.microsoft.com/office/drawing/2014/main" id="{6C02174A-AF37-42BB-97D1-48A122EF7BA4}"/>
                  </a:ext>
                </a:extLst>
              </p:cNvPr>
              <p:cNvSpPr txBox="1"/>
              <p:nvPr/>
            </p:nvSpPr>
            <p:spPr>
              <a:xfrm>
                <a:off x="6284042" y="4878312"/>
                <a:ext cx="2435622" cy="1600438"/>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ea typeface="+mn-lt"/>
                    <a:cs typeface="+mn-lt"/>
                  </a:rPr>
                  <a:t>Process chest images fast</a:t>
                </a:r>
                <a:endParaRPr lang="en-US" sz="1400"/>
              </a:p>
              <a:p>
                <a:pPr marL="285750" indent="-285750">
                  <a:buFont typeface="Arial" panose="020B0604020202020204" pitchFamily="34" charset="0"/>
                  <a:buChar char="•"/>
                </a:pPr>
                <a:r>
                  <a:rPr lang="en-US" sz="1400"/>
                  <a:t>Help hospital tend to patients</a:t>
                </a:r>
              </a:p>
              <a:p>
                <a:pPr marL="285750" indent="-285750">
                  <a:buFont typeface="Arial" panose="020B0604020202020204" pitchFamily="34" charset="0"/>
                  <a:buChar char="•"/>
                </a:pPr>
                <a:r>
                  <a:rPr lang="en-US" sz="1400"/>
                  <a:t>Improve workflow for his team</a:t>
                </a:r>
              </a:p>
            </p:txBody>
          </p:sp>
          <p:sp>
            <p:nvSpPr>
              <p:cNvPr id="66" name="TextBox 65">
                <a:extLst>
                  <a:ext uri="{FF2B5EF4-FFF2-40B4-BE49-F238E27FC236}">
                    <a16:creationId xmlns:a16="http://schemas.microsoft.com/office/drawing/2014/main" id="{79A0A557-451F-E560-58F4-F804427068A6}"/>
                  </a:ext>
                </a:extLst>
              </p:cNvPr>
              <p:cNvSpPr txBox="1"/>
              <p:nvPr/>
            </p:nvSpPr>
            <p:spPr>
              <a:xfrm>
                <a:off x="9008356" y="4883314"/>
                <a:ext cx="2643482"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Increasing patient volumes</a:t>
                </a:r>
                <a:endParaRPr lang="en-US" sz="1400"/>
              </a:p>
              <a:p>
                <a:pPr marL="285750" indent="-285750">
                  <a:buFont typeface="Arial" panose="020B0604020202020204" pitchFamily="34" charset="0"/>
                  <a:buChar char="•"/>
                </a:pPr>
                <a:r>
                  <a:rPr lang="en-US" sz="1400">
                    <a:ea typeface="+mn-lt"/>
                    <a:cs typeface="+mn-lt"/>
                  </a:rPr>
                  <a:t>Burnout from long shift and nature of the job</a:t>
                </a:r>
                <a:endParaRPr lang="en-US" sz="1400"/>
              </a:p>
              <a:p>
                <a:pPr marL="285750" indent="-285750">
                  <a:buFont typeface="Arial" panose="020B0604020202020204" pitchFamily="34" charset="0"/>
                  <a:buChar char="•"/>
                </a:pPr>
                <a:r>
                  <a:rPr lang="en-US" sz="1400"/>
                  <a:t>Facility cutting funds</a:t>
                </a:r>
              </a:p>
              <a:p>
                <a:pPr marL="285750" indent="-285750">
                  <a:buFont typeface="Arial" panose="020B0604020202020204" pitchFamily="34" charset="0"/>
                  <a:buChar char="•"/>
                </a:pPr>
                <a:r>
                  <a:rPr lang="en-US" sz="1400">
                    <a:ea typeface="+mn-lt"/>
                    <a:cs typeface="+mn-lt"/>
                  </a:rPr>
                  <a:t>Spends many hours reviewing x-rays</a:t>
                </a:r>
                <a:endParaRPr lang="en-US" sz="1400"/>
              </a:p>
            </p:txBody>
          </p:sp>
        </p:grpSp>
        <p:pic>
          <p:nvPicPr>
            <p:cNvPr id="5" name="Picture 4" descr="A doctor with his hand on his face&#10;&#10;Description automatically generated">
              <a:extLst>
                <a:ext uri="{FF2B5EF4-FFF2-40B4-BE49-F238E27FC236}">
                  <a16:creationId xmlns:a16="http://schemas.microsoft.com/office/drawing/2014/main" id="{03CCA6B4-90D0-A261-E43E-1816A33866AA}"/>
                </a:ext>
              </a:extLst>
            </p:cNvPr>
            <p:cNvPicPr>
              <a:picLocks noChangeAspect="1"/>
            </p:cNvPicPr>
            <p:nvPr/>
          </p:nvPicPr>
          <p:blipFill rotWithShape="1">
            <a:blip r:embed="rId4"/>
            <a:srcRect l="7134" r="15155"/>
            <a:stretch/>
          </p:blipFill>
          <p:spPr>
            <a:xfrm>
              <a:off x="6251231" y="1576546"/>
              <a:ext cx="2207824" cy="1896477"/>
            </a:xfrm>
            <a:prstGeom prst="rect">
              <a:avLst/>
            </a:prstGeom>
          </p:spPr>
        </p:pic>
      </p:grpSp>
    </p:spTree>
    <p:extLst>
      <p:ext uri="{BB962C8B-B14F-4D97-AF65-F5344CB8AC3E}">
        <p14:creationId xmlns:p14="http://schemas.microsoft.com/office/powerpoint/2010/main" val="1833696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73CC7BE1-74C8-770C-DD3D-4A36694D68BF}"/>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C5F7B9E9-7C09-52F5-AB32-10032DCDD0D4}"/>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6" name="TextBox 5">
            <a:extLst>
              <a:ext uri="{FF2B5EF4-FFF2-40B4-BE49-F238E27FC236}">
                <a16:creationId xmlns:a16="http://schemas.microsoft.com/office/drawing/2014/main" id="{FACA8B11-3A10-F111-6062-842BD19E4AF1}"/>
              </a:ext>
            </a:extLst>
          </p:cNvPr>
          <p:cNvSpPr txBox="1"/>
          <p:nvPr/>
        </p:nvSpPr>
        <p:spPr>
          <a:xfrm>
            <a:off x="1883062" y="208031"/>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Doctor Persona</a:t>
            </a:r>
          </a:p>
        </p:txBody>
      </p:sp>
      <p:grpSp>
        <p:nvGrpSpPr>
          <p:cNvPr id="3" name="Group 2">
            <a:extLst>
              <a:ext uri="{FF2B5EF4-FFF2-40B4-BE49-F238E27FC236}">
                <a16:creationId xmlns:a16="http://schemas.microsoft.com/office/drawing/2014/main" id="{57CAC539-835F-0505-44F1-7B523592AD80}"/>
              </a:ext>
            </a:extLst>
          </p:cNvPr>
          <p:cNvGrpSpPr/>
          <p:nvPr/>
        </p:nvGrpSpPr>
        <p:grpSpPr>
          <a:xfrm>
            <a:off x="3325715" y="1084193"/>
            <a:ext cx="5508526" cy="5685975"/>
            <a:chOff x="6161970" y="1084193"/>
            <a:chExt cx="5508526" cy="5685975"/>
          </a:xfrm>
        </p:grpSpPr>
        <p:grpSp>
          <p:nvGrpSpPr>
            <p:cNvPr id="18" name="Group 17">
              <a:extLst>
                <a:ext uri="{FF2B5EF4-FFF2-40B4-BE49-F238E27FC236}">
                  <a16:creationId xmlns:a16="http://schemas.microsoft.com/office/drawing/2014/main" id="{AD961905-01A0-27A0-41E1-2D98635F2040}"/>
                </a:ext>
              </a:extLst>
            </p:cNvPr>
            <p:cNvGrpSpPr/>
            <p:nvPr/>
          </p:nvGrpSpPr>
          <p:grpSpPr>
            <a:xfrm>
              <a:off x="6161970" y="1084193"/>
              <a:ext cx="5508526" cy="5685975"/>
              <a:chOff x="6123775" y="1075441"/>
              <a:chExt cx="5508526" cy="5685975"/>
            </a:xfrm>
          </p:grpSpPr>
          <p:sp>
            <p:nvSpPr>
              <p:cNvPr id="19" name="Snip Diagonal Corner Rectangle 18">
                <a:extLst>
                  <a:ext uri="{FF2B5EF4-FFF2-40B4-BE49-F238E27FC236}">
                    <a16:creationId xmlns:a16="http://schemas.microsoft.com/office/drawing/2014/main" id="{7E33F691-A57E-B682-F116-83568A9F9A21}"/>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F28D61E-EB4C-7FA8-DBB0-F163C691D693}"/>
                  </a:ext>
                </a:extLst>
              </p:cNvPr>
              <p:cNvSpPr txBox="1"/>
              <p:nvPr/>
            </p:nvSpPr>
            <p:spPr>
              <a:xfrm>
                <a:off x="6169842" y="3715804"/>
                <a:ext cx="5380816" cy="830997"/>
              </a:xfrm>
              <a:prstGeom prst="rect">
                <a:avLst/>
              </a:prstGeom>
              <a:noFill/>
            </p:spPr>
            <p:txBody>
              <a:bodyPr wrap="square" lIns="91440" tIns="45720" rIns="91440" bIns="45720" rtlCol="0" anchor="t">
                <a:spAutoFit/>
              </a:bodyPr>
              <a:lstStyle/>
              <a:p>
                <a:r>
                  <a:rPr lang="en-US" sz="1600">
                    <a:ea typeface="+mn-lt"/>
                    <a:cs typeface="+mn-lt"/>
                  </a:rPr>
                  <a:t>A 34-year-old medical professional from Fresno. Has been working at Albuquerque for over 10 years and has recently been promoted to Cardiology to conduct x-rays</a:t>
                </a:r>
                <a:endParaRPr lang="en-US"/>
              </a:p>
            </p:txBody>
          </p:sp>
          <p:sp>
            <p:nvSpPr>
              <p:cNvPr id="21" name="TextBox 20">
                <a:extLst>
                  <a:ext uri="{FF2B5EF4-FFF2-40B4-BE49-F238E27FC236}">
                    <a16:creationId xmlns:a16="http://schemas.microsoft.com/office/drawing/2014/main" id="{EEB36746-0DE7-77EE-E275-F93DAAF3D783}"/>
                  </a:ext>
                </a:extLst>
              </p:cNvPr>
              <p:cNvSpPr txBox="1"/>
              <p:nvPr/>
            </p:nvSpPr>
            <p:spPr>
              <a:xfrm>
                <a:off x="7894233" y="2425443"/>
                <a:ext cx="3262974" cy="1169551"/>
              </a:xfrm>
              <a:prstGeom prst="rect">
                <a:avLst/>
              </a:prstGeom>
              <a:noFill/>
            </p:spPr>
            <p:txBody>
              <a:bodyPr wrap="square" lIns="91440" tIns="45720" rIns="91440" bIns="45720" rtlCol="0" anchor="t">
                <a:spAutoFit/>
              </a:bodyPr>
              <a:lstStyle/>
              <a:p>
                <a:r>
                  <a:rPr lang="en-US" sz="1400" b="1">
                    <a:latin typeface="Segoe UI"/>
                    <a:cs typeface="Segoe UI"/>
                  </a:rPr>
                  <a:t>Age: </a:t>
                </a:r>
                <a:r>
                  <a:rPr lang="en-US" sz="1400">
                    <a:latin typeface="Segoe UI"/>
                    <a:cs typeface="Segoe UI"/>
                  </a:rPr>
                  <a:t>34 </a:t>
                </a:r>
              </a:p>
              <a:p>
                <a:r>
                  <a:rPr lang="en-US" sz="1400" b="1">
                    <a:latin typeface="Segoe UI"/>
                    <a:cs typeface="Segoe UI"/>
                  </a:rPr>
                  <a:t>Gender: </a:t>
                </a:r>
                <a:r>
                  <a:rPr lang="en-US" sz="1400">
                    <a:latin typeface="Segoe UI"/>
                    <a:cs typeface="Segoe UI"/>
                  </a:rPr>
                  <a:t>Male </a:t>
                </a:r>
              </a:p>
              <a:p>
                <a:r>
                  <a:rPr lang="en-US" sz="1400" b="1">
                    <a:latin typeface="Segoe UI"/>
                    <a:cs typeface="Segoe UI"/>
                  </a:rPr>
                  <a:t>Occupation: </a:t>
                </a:r>
                <a:r>
                  <a:rPr lang="en-US" sz="1400">
                    <a:latin typeface="Segoe UI"/>
                    <a:cs typeface="Segoe UI"/>
                  </a:rPr>
                  <a:t>Doctor </a:t>
                </a:r>
              </a:p>
              <a:p>
                <a:r>
                  <a:rPr lang="en-US" sz="1400" b="1">
                    <a:latin typeface="Segoe UI"/>
                    <a:cs typeface="Segoe UI"/>
                  </a:rPr>
                  <a:t>Location:  </a:t>
                </a:r>
                <a:r>
                  <a:rPr lang="en-US" sz="1400">
                    <a:latin typeface="Segoe UI"/>
                    <a:cs typeface="Segoe UI"/>
                  </a:rPr>
                  <a:t>Fresno, Ca</a:t>
                </a:r>
              </a:p>
              <a:p>
                <a:r>
                  <a:rPr lang="en-US" sz="1400" b="1">
                    <a:latin typeface="Segoe UI"/>
                    <a:cs typeface="Segoe UI"/>
                  </a:rPr>
                  <a:t>Hospital: </a:t>
                </a:r>
                <a:r>
                  <a:rPr lang="en-US" sz="1400">
                    <a:latin typeface="Segoe UI"/>
                    <a:cs typeface="Segoe UI"/>
                  </a:rPr>
                  <a:t>Albuquerque Medical Center</a:t>
                </a:r>
              </a:p>
            </p:txBody>
          </p:sp>
          <p:sp>
            <p:nvSpPr>
              <p:cNvPr id="22" name="TextBox 21">
                <a:extLst>
                  <a:ext uri="{FF2B5EF4-FFF2-40B4-BE49-F238E27FC236}">
                    <a16:creationId xmlns:a16="http://schemas.microsoft.com/office/drawing/2014/main" id="{5516FD19-23E0-0864-681D-1601CC27E309}"/>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ea typeface="+mn-lt"/>
                    <a:cs typeface="+mn-lt"/>
                  </a:rPr>
                  <a:t>Dr. Bryce Ruiz </a:t>
                </a:r>
                <a:endParaRPr lang="en-US" b="1"/>
              </a:p>
            </p:txBody>
          </p:sp>
          <p:sp>
            <p:nvSpPr>
              <p:cNvPr id="23" name="TextBox 22">
                <a:extLst>
                  <a:ext uri="{FF2B5EF4-FFF2-40B4-BE49-F238E27FC236}">
                    <a16:creationId xmlns:a16="http://schemas.microsoft.com/office/drawing/2014/main" id="{0A6C5249-B1C2-7442-BFA8-BCA24E89EBF8}"/>
                  </a:ext>
                </a:extLst>
              </p:cNvPr>
              <p:cNvSpPr txBox="1"/>
              <p:nvPr/>
            </p:nvSpPr>
            <p:spPr>
              <a:xfrm>
                <a:off x="6284042" y="4910876"/>
                <a:ext cx="2444323" cy="1600438"/>
              </a:xfrm>
              <a:prstGeom prst="rect">
                <a:avLst/>
              </a:prstGeom>
              <a:noFill/>
            </p:spPr>
            <p:txBody>
              <a:bodyPr wrap="square" lIns="91440" tIns="45720" rIns="91440" bIns="45720" rtlCol="0" anchor="t">
                <a:spAutoFit/>
              </a:bodyPr>
              <a:lstStyle/>
              <a:p>
                <a:r>
                  <a:rPr lang="en-US" sz="1400" b="1"/>
                  <a:t>Goals</a:t>
                </a:r>
                <a:r>
                  <a:rPr lang="en-US" sz="1400"/>
                  <a:t> </a:t>
                </a:r>
                <a:endParaRPr lang="en-US" sz="1400">
                  <a:ea typeface="+mn-lt"/>
                  <a:cs typeface="+mn-lt"/>
                </a:endParaRPr>
              </a:p>
              <a:p>
                <a:pPr marL="285750" indent="-285750">
                  <a:buFont typeface="Arial" panose="020B0604020202020204" pitchFamily="34" charset="0"/>
                  <a:buChar char="•"/>
                </a:pPr>
                <a:r>
                  <a:rPr lang="en-US" sz="1400">
                    <a:ea typeface="+mn-lt"/>
                    <a:cs typeface="+mn-lt"/>
                  </a:rPr>
                  <a:t>Build a strong reputation with patients</a:t>
                </a:r>
              </a:p>
              <a:p>
                <a:pPr marL="285750" indent="-285750">
                  <a:buFont typeface="Arial" panose="020B0604020202020204" pitchFamily="34" charset="0"/>
                  <a:buChar char="•"/>
                </a:pPr>
                <a:r>
                  <a:rPr lang="en-US" sz="1400">
                    <a:ea typeface="+mn-lt"/>
                    <a:cs typeface="+mn-lt"/>
                  </a:rPr>
                  <a:t>Explain to patients what they have in a clear manner</a:t>
                </a:r>
                <a:endParaRPr lang="en-US" sz="1400"/>
              </a:p>
              <a:p>
                <a:pPr marL="285750" indent="-285750">
                  <a:buFont typeface="Arial" panose="020B0604020202020204" pitchFamily="34" charset="0"/>
                  <a:buChar char="•"/>
                </a:pPr>
                <a:endParaRPr lang="en-US" sz="1400"/>
              </a:p>
            </p:txBody>
          </p:sp>
          <p:sp>
            <p:nvSpPr>
              <p:cNvPr id="24" name="TextBox 23">
                <a:extLst>
                  <a:ext uri="{FF2B5EF4-FFF2-40B4-BE49-F238E27FC236}">
                    <a16:creationId xmlns:a16="http://schemas.microsoft.com/office/drawing/2014/main" id="{CF0BC1A2-90C0-3C7A-EB56-397D01E32A81}"/>
                  </a:ext>
                </a:extLst>
              </p:cNvPr>
              <p:cNvSpPr txBox="1"/>
              <p:nvPr/>
            </p:nvSpPr>
            <p:spPr>
              <a:xfrm>
                <a:off x="8930715" y="4915878"/>
                <a:ext cx="2701586" cy="1384995"/>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Large volume of patients</a:t>
                </a:r>
              </a:p>
              <a:p>
                <a:pPr marL="285750" indent="-285750">
                  <a:buFont typeface="Arial" panose="020B0604020202020204" pitchFamily="34" charset="0"/>
                  <a:buChar char="•"/>
                </a:pPr>
                <a:r>
                  <a:rPr lang="en-US" sz="1400"/>
                  <a:t>Limited time for consultations </a:t>
                </a:r>
                <a:endParaRPr lang="en-US"/>
              </a:p>
              <a:p>
                <a:pPr marL="285750" indent="-285750">
                  <a:buFont typeface="Arial" panose="020B0604020202020204" pitchFamily="34" charset="0"/>
                  <a:buChar char="•"/>
                </a:pPr>
                <a:r>
                  <a:rPr lang="en-US" sz="1400">
                    <a:ea typeface="+mn-lt"/>
                    <a:cs typeface="+mn-lt"/>
                  </a:rPr>
                  <a:t>Patients are often confused about their diagnosis </a:t>
                </a:r>
              </a:p>
            </p:txBody>
          </p:sp>
        </p:grpSp>
        <p:pic>
          <p:nvPicPr>
            <p:cNvPr id="26" name="Picture 25" descr="A person wearing a blue scrubs with a stethoscope around his neck&#10;&#10;Description automatically generated">
              <a:extLst>
                <a:ext uri="{FF2B5EF4-FFF2-40B4-BE49-F238E27FC236}">
                  <a16:creationId xmlns:a16="http://schemas.microsoft.com/office/drawing/2014/main" id="{CC054493-0FA8-E148-63DD-704F029F14FD}"/>
                </a:ext>
              </a:extLst>
            </p:cNvPr>
            <p:cNvPicPr>
              <a:picLocks noChangeAspect="1"/>
            </p:cNvPicPr>
            <p:nvPr/>
          </p:nvPicPr>
          <p:blipFill>
            <a:blip r:embed="rId4"/>
            <a:stretch>
              <a:fillRect/>
            </a:stretch>
          </p:blipFill>
          <p:spPr>
            <a:xfrm>
              <a:off x="6322237" y="1701895"/>
              <a:ext cx="1533218" cy="1911760"/>
            </a:xfrm>
            <a:prstGeom prst="rect">
              <a:avLst/>
            </a:prstGeom>
          </p:spPr>
        </p:pic>
      </p:grpSp>
    </p:spTree>
    <p:extLst>
      <p:ext uri="{BB962C8B-B14F-4D97-AF65-F5344CB8AC3E}">
        <p14:creationId xmlns:p14="http://schemas.microsoft.com/office/powerpoint/2010/main" val="21013260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1302695" y="304698"/>
            <a:ext cx="9585607" cy="1015663"/>
          </a:xfrm>
          <a:prstGeom prst="rect">
            <a:avLst/>
          </a:prstGeom>
          <a:noFill/>
        </p:spPr>
        <p:txBody>
          <a:bodyPr wrap="square" lIns="91440" tIns="45720" rIns="91440" bIns="45720" rtlCol="0" anchor="t">
            <a:spAutoFit/>
          </a:bodyPr>
          <a:lstStyle/>
          <a:p>
            <a:pPr algn="ctr"/>
            <a:r>
              <a:rPr lang="en-US" sz="6000">
                <a:latin typeface="Aharoni"/>
                <a:cs typeface="Aharoni"/>
              </a:rPr>
              <a:t>Product Discovery</a:t>
            </a:r>
            <a:endParaRPr lang="en-US"/>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64FFC14A-2F88-8AF9-9F7F-2E2BCB703DBC}"/>
              </a:ext>
            </a:extLst>
          </p:cNvPr>
          <p:cNvPicPr>
            <a:picLocks noChangeAspect="1"/>
          </p:cNvPicPr>
          <p:nvPr/>
        </p:nvPicPr>
        <p:blipFill>
          <a:blip r:embed="rId4"/>
          <a:stretch>
            <a:fillRect/>
          </a:stretch>
        </p:blipFill>
        <p:spPr>
          <a:xfrm>
            <a:off x="552849" y="1389671"/>
            <a:ext cx="10287001" cy="5424448"/>
          </a:xfrm>
          <a:prstGeom prst="rect">
            <a:avLst/>
          </a:prstGeom>
        </p:spPr>
      </p:pic>
    </p:spTree>
    <p:extLst>
      <p:ext uri="{BB962C8B-B14F-4D97-AF65-F5344CB8AC3E}">
        <p14:creationId xmlns:p14="http://schemas.microsoft.com/office/powerpoint/2010/main" val="99243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F846CF76-1040-B2BE-10E6-9F6B1DB678F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FEFD5555-625E-04E5-C321-BE7CB5C56AA5}"/>
              </a:ext>
            </a:extLst>
          </p:cNvPr>
          <p:cNvSpPr txBox="1"/>
          <p:nvPr/>
        </p:nvSpPr>
        <p:spPr>
          <a:xfrm>
            <a:off x="2202960" y="304698"/>
            <a:ext cx="7792486" cy="1015663"/>
          </a:xfrm>
          <a:prstGeom prst="rect">
            <a:avLst/>
          </a:prstGeom>
          <a:noFill/>
        </p:spPr>
        <p:txBody>
          <a:bodyPr wrap="square" lIns="91440" tIns="45720" rIns="91440" bIns="45720" rtlCol="0" anchor="t">
            <a:spAutoFit/>
          </a:bodyPr>
          <a:lstStyle/>
          <a:p>
            <a:r>
              <a:rPr lang="en-US" sz="6000">
                <a:latin typeface="Aharoni"/>
                <a:cs typeface="Aharoni"/>
              </a:rPr>
              <a:t>Final Product Design</a:t>
            </a:r>
            <a:endParaRPr lang="en-US" sz="440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B005550E-DCDF-AF49-A0B7-A45D14D534D7}"/>
              </a:ext>
            </a:extLst>
          </p:cNvPr>
          <p:cNvGrpSpPr/>
          <p:nvPr/>
        </p:nvGrpSpPr>
        <p:grpSpPr>
          <a:xfrm>
            <a:off x="780436" y="863204"/>
            <a:ext cx="11165757" cy="6268448"/>
            <a:chOff x="780436" y="863204"/>
            <a:chExt cx="11165757" cy="6268448"/>
          </a:xfrm>
        </p:grpSpPr>
        <p:pic>
          <p:nvPicPr>
            <p:cNvPr id="6" name="Picture 5" descr="A screenshot of a computer&#10;&#10;Description automatically generated">
              <a:extLst>
                <a:ext uri="{FF2B5EF4-FFF2-40B4-BE49-F238E27FC236}">
                  <a16:creationId xmlns:a16="http://schemas.microsoft.com/office/drawing/2014/main" id="{2560FC9C-0B15-7C45-F59B-7AF20459093B}"/>
                </a:ext>
              </a:extLst>
            </p:cNvPr>
            <p:cNvPicPr>
              <a:picLocks noChangeAspect="1"/>
            </p:cNvPicPr>
            <p:nvPr/>
          </p:nvPicPr>
          <p:blipFill>
            <a:blip r:embed="rId4"/>
            <a:stretch>
              <a:fillRect/>
            </a:stretch>
          </p:blipFill>
          <p:spPr>
            <a:xfrm>
              <a:off x="780436" y="863204"/>
              <a:ext cx="11165757" cy="6268448"/>
            </a:xfrm>
            <a:prstGeom prst="rect">
              <a:avLst/>
            </a:prstGeom>
          </p:spPr>
        </p:pic>
        <p:pic>
          <p:nvPicPr>
            <p:cNvPr id="2" name="Picture 1" descr="A screenshot of a medical report&#10;&#10;Description automatically generated">
              <a:extLst>
                <a:ext uri="{FF2B5EF4-FFF2-40B4-BE49-F238E27FC236}">
                  <a16:creationId xmlns:a16="http://schemas.microsoft.com/office/drawing/2014/main" id="{8C0CA7B5-3BCC-45F1-FD28-95D87ABE7B61}"/>
                </a:ext>
              </a:extLst>
            </p:cNvPr>
            <p:cNvPicPr>
              <a:picLocks noChangeAspect="1"/>
            </p:cNvPicPr>
            <p:nvPr/>
          </p:nvPicPr>
          <p:blipFill>
            <a:blip r:embed="rId5"/>
            <a:stretch>
              <a:fillRect/>
            </a:stretch>
          </p:blipFill>
          <p:spPr>
            <a:xfrm>
              <a:off x="2439628" y="1538517"/>
              <a:ext cx="7208274" cy="4696594"/>
            </a:xfrm>
            <a:prstGeom prst="rect">
              <a:avLst/>
            </a:prstGeom>
          </p:spPr>
        </p:pic>
      </p:grpSp>
    </p:spTree>
    <p:extLst>
      <p:ext uri="{BB962C8B-B14F-4D97-AF65-F5344CB8AC3E}">
        <p14:creationId xmlns:p14="http://schemas.microsoft.com/office/powerpoint/2010/main" val="4463561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2174194" y="304698"/>
            <a:ext cx="7505532" cy="1015663"/>
          </a:xfrm>
          <a:prstGeom prst="rect">
            <a:avLst/>
          </a:prstGeom>
          <a:noFill/>
        </p:spPr>
        <p:txBody>
          <a:bodyPr wrap="square" lIns="91440" tIns="45720" rIns="91440" bIns="45720" rtlCol="0" anchor="t">
            <a:spAutoFit/>
          </a:bodyPr>
          <a:lstStyle/>
          <a:p>
            <a:pPr algn="ctr"/>
            <a:r>
              <a:rPr lang="en-US" sz="6000">
                <a:latin typeface="Aharoni"/>
                <a:cs typeface="Aharoni"/>
              </a:rPr>
              <a:t>MVP Design</a:t>
            </a:r>
            <a:endParaRPr lang="en-US" sz="4400">
              <a:latin typeface="Aharoni" panose="02010803020104030203" pitchFamily="2" charset="-79"/>
              <a:cs typeface="Aharoni" panose="02010803020104030203" pitchFamily="2" charset="-79"/>
            </a:endParaRPr>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A7EC4265-3C9F-562F-89F7-B08DC51C5748}"/>
              </a:ext>
            </a:extLst>
          </p:cNvPr>
          <p:cNvPicPr>
            <a:picLocks noChangeAspect="1"/>
          </p:cNvPicPr>
          <p:nvPr/>
        </p:nvPicPr>
        <p:blipFill>
          <a:blip r:embed="rId4"/>
          <a:stretch>
            <a:fillRect/>
          </a:stretch>
        </p:blipFill>
        <p:spPr>
          <a:xfrm>
            <a:off x="6156000" y="1809413"/>
            <a:ext cx="5928000" cy="387517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C760914-D718-9F15-260A-5F8B52A74FAE}"/>
              </a:ext>
            </a:extLst>
          </p:cNvPr>
          <p:cNvPicPr>
            <a:picLocks noChangeAspect="1"/>
          </p:cNvPicPr>
          <p:nvPr/>
        </p:nvPicPr>
        <p:blipFill>
          <a:blip r:embed="rId5"/>
          <a:stretch>
            <a:fillRect/>
          </a:stretch>
        </p:blipFill>
        <p:spPr>
          <a:xfrm>
            <a:off x="84000" y="1809413"/>
            <a:ext cx="5928000" cy="3863175"/>
          </a:xfrm>
          <a:prstGeom prst="rect">
            <a:avLst/>
          </a:prstGeom>
        </p:spPr>
      </p:pic>
    </p:spTree>
    <p:extLst>
      <p:ext uri="{BB962C8B-B14F-4D97-AF65-F5344CB8AC3E}">
        <p14:creationId xmlns:p14="http://schemas.microsoft.com/office/powerpoint/2010/main" val="324783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EB4D02AC-ADBD-AA54-ECC8-31BDB4D127FF}"/>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AB6BD47F-AE24-EA02-32AE-3470DD7A53F6}"/>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2EF63FD8-12EA-0DE3-BBD8-8D3D63980A8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7B982A86-722B-0C62-F3DC-A6D01184AF9D}"/>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8AEE78F8-2D66-BB8F-AEC1-AE69D700A8BA}"/>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sp>
        <p:nvSpPr>
          <p:cNvPr id="6" name="TextBox 5">
            <a:extLst>
              <a:ext uri="{FF2B5EF4-FFF2-40B4-BE49-F238E27FC236}">
                <a16:creationId xmlns:a16="http://schemas.microsoft.com/office/drawing/2014/main" id="{B1F21A05-6D93-EB10-CA25-D441A1DB70D5}"/>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sp>
        <p:nvSpPr>
          <p:cNvPr id="129" name="TextBox 128">
            <a:extLst>
              <a:ext uri="{FF2B5EF4-FFF2-40B4-BE49-F238E27FC236}">
                <a16:creationId xmlns:a16="http://schemas.microsoft.com/office/drawing/2014/main" id="{A53E7D97-34A5-BB94-6C8D-EF2C7E804129}"/>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23" name="Group 22">
            <a:extLst>
              <a:ext uri="{FF2B5EF4-FFF2-40B4-BE49-F238E27FC236}">
                <a16:creationId xmlns:a16="http://schemas.microsoft.com/office/drawing/2014/main" id="{77E8A0CD-A971-8986-9FA3-FBD25E54C1A7}"/>
              </a:ext>
            </a:extLst>
          </p:cNvPr>
          <p:cNvGrpSpPr/>
          <p:nvPr/>
        </p:nvGrpSpPr>
        <p:grpSpPr>
          <a:xfrm>
            <a:off x="2041153" y="4480237"/>
            <a:ext cx="792727" cy="1046739"/>
            <a:chOff x="5203153" y="4618237"/>
            <a:chExt cx="792727" cy="1046739"/>
          </a:xfrm>
        </p:grpSpPr>
        <p:pic>
          <p:nvPicPr>
            <p:cNvPr id="20" name="Picture 19" descr="Flask Extension Development — Flask Documentation (2.0.x)">
              <a:extLst>
                <a:ext uri="{FF2B5EF4-FFF2-40B4-BE49-F238E27FC236}">
                  <a16:creationId xmlns:a16="http://schemas.microsoft.com/office/drawing/2014/main" id="{89DE3A8A-9C1C-CA36-36A5-707D0BC6CE35}"/>
                </a:ext>
              </a:extLst>
            </p:cNvPr>
            <p:cNvPicPr>
              <a:picLocks noChangeAspect="1"/>
            </p:cNvPicPr>
            <p:nvPr/>
          </p:nvPicPr>
          <p:blipFill>
            <a:blip r:embed="rId5"/>
            <a:stretch>
              <a:fillRect/>
            </a:stretch>
          </p:blipFill>
          <p:spPr>
            <a:xfrm>
              <a:off x="5238750" y="4618237"/>
              <a:ext cx="718500" cy="681525"/>
            </a:xfrm>
            <a:prstGeom prst="rect">
              <a:avLst/>
            </a:prstGeom>
          </p:spPr>
        </p:pic>
        <p:sp>
          <p:nvSpPr>
            <p:cNvPr id="22" name="TextBox 21">
              <a:extLst>
                <a:ext uri="{FF2B5EF4-FFF2-40B4-BE49-F238E27FC236}">
                  <a16:creationId xmlns:a16="http://schemas.microsoft.com/office/drawing/2014/main" id="{92AC9949-ED7A-F212-2995-93C2DA330EBA}"/>
                </a:ext>
              </a:extLst>
            </p:cNvPr>
            <p:cNvSpPr txBox="1"/>
            <p:nvPr/>
          </p:nvSpPr>
          <p:spPr>
            <a:xfrm>
              <a:off x="5203153" y="5295644"/>
              <a:ext cx="79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44" name="Group 43">
            <a:extLst>
              <a:ext uri="{FF2B5EF4-FFF2-40B4-BE49-F238E27FC236}">
                <a16:creationId xmlns:a16="http://schemas.microsoft.com/office/drawing/2014/main" id="{5A9755F8-8694-0A11-453A-1F0979A1CD45}"/>
              </a:ext>
            </a:extLst>
          </p:cNvPr>
          <p:cNvGrpSpPr/>
          <p:nvPr/>
        </p:nvGrpSpPr>
        <p:grpSpPr>
          <a:xfrm>
            <a:off x="147142" y="3345632"/>
            <a:ext cx="809520" cy="1076704"/>
            <a:chOff x="3017171" y="3865155"/>
            <a:chExt cx="761469" cy="1017038"/>
          </a:xfrm>
        </p:grpSpPr>
        <p:pic>
          <p:nvPicPr>
            <p:cNvPr id="35" name="Graphic 34" descr="HTML5">
              <a:extLst>
                <a:ext uri="{FF2B5EF4-FFF2-40B4-BE49-F238E27FC236}">
                  <a16:creationId xmlns:a16="http://schemas.microsoft.com/office/drawing/2014/main" id="{DFC34B43-C13E-C1C2-3C9E-6963DAE6BD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78603" y="3865155"/>
              <a:ext cx="645309" cy="645309"/>
            </a:xfrm>
            <a:prstGeom prst="rect">
              <a:avLst/>
            </a:prstGeom>
          </p:spPr>
        </p:pic>
        <p:sp>
          <p:nvSpPr>
            <p:cNvPr id="41" name="TextBox 40">
              <a:extLst>
                <a:ext uri="{FF2B5EF4-FFF2-40B4-BE49-F238E27FC236}">
                  <a16:creationId xmlns:a16="http://schemas.microsoft.com/office/drawing/2014/main" id="{A05C13DF-0BB5-0DF0-0174-5F03DA3696A2}"/>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56" name="Group 55">
            <a:extLst>
              <a:ext uri="{FF2B5EF4-FFF2-40B4-BE49-F238E27FC236}">
                <a16:creationId xmlns:a16="http://schemas.microsoft.com/office/drawing/2014/main" id="{99AA1AC9-7D3A-9BFC-ACA8-40244BE40E42}"/>
              </a:ext>
            </a:extLst>
          </p:cNvPr>
          <p:cNvGrpSpPr/>
          <p:nvPr/>
        </p:nvGrpSpPr>
        <p:grpSpPr>
          <a:xfrm>
            <a:off x="1018034" y="3347525"/>
            <a:ext cx="809520" cy="1074166"/>
            <a:chOff x="3833600" y="5037766"/>
            <a:chExt cx="761469" cy="1014641"/>
          </a:xfrm>
        </p:grpSpPr>
        <p:pic>
          <p:nvPicPr>
            <p:cNvPr id="46" name="Graphic 45" descr="CSS">
              <a:extLst>
                <a:ext uri="{FF2B5EF4-FFF2-40B4-BE49-F238E27FC236}">
                  <a16:creationId xmlns:a16="http://schemas.microsoft.com/office/drawing/2014/main" id="{25D88429-0C06-B045-C4A4-7665246186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91679" y="5037766"/>
              <a:ext cx="645309" cy="645309"/>
            </a:xfrm>
            <a:prstGeom prst="rect">
              <a:avLst/>
            </a:prstGeom>
          </p:spPr>
        </p:pic>
        <p:sp>
          <p:nvSpPr>
            <p:cNvPr id="48" name="TextBox 47">
              <a:extLst>
                <a:ext uri="{FF2B5EF4-FFF2-40B4-BE49-F238E27FC236}">
                  <a16:creationId xmlns:a16="http://schemas.microsoft.com/office/drawing/2014/main" id="{B4420D19-DEC7-9C5C-7380-E922B8AD1876}"/>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63" name="Group 62">
            <a:extLst>
              <a:ext uri="{FF2B5EF4-FFF2-40B4-BE49-F238E27FC236}">
                <a16:creationId xmlns:a16="http://schemas.microsoft.com/office/drawing/2014/main" id="{C14D67E1-F4C9-1F48-AC8B-9163220E350F}"/>
              </a:ext>
            </a:extLst>
          </p:cNvPr>
          <p:cNvGrpSpPr/>
          <p:nvPr/>
        </p:nvGrpSpPr>
        <p:grpSpPr>
          <a:xfrm>
            <a:off x="1925774" y="3339120"/>
            <a:ext cx="1040972" cy="1073474"/>
            <a:chOff x="2259079" y="3704067"/>
            <a:chExt cx="979183" cy="1013987"/>
          </a:xfrm>
        </p:grpSpPr>
        <p:pic>
          <p:nvPicPr>
            <p:cNvPr id="61" name="Graphic 60" descr="JS">
              <a:extLst>
                <a:ext uri="{FF2B5EF4-FFF2-40B4-BE49-F238E27FC236}">
                  <a16:creationId xmlns:a16="http://schemas.microsoft.com/office/drawing/2014/main" id="{7269A89F-20D2-51C3-4BEB-38A3DA732F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3471" y="3704067"/>
              <a:ext cx="645309" cy="645309"/>
            </a:xfrm>
            <a:prstGeom prst="rect">
              <a:avLst/>
            </a:prstGeom>
          </p:spPr>
        </p:pic>
        <p:sp>
          <p:nvSpPr>
            <p:cNvPr id="62" name="TextBox 61">
              <a:extLst>
                <a:ext uri="{FF2B5EF4-FFF2-40B4-BE49-F238E27FC236}">
                  <a16:creationId xmlns:a16="http://schemas.microsoft.com/office/drawing/2014/main" id="{8149F03F-06B3-E010-FD0A-08446AE046AF}"/>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68" name="Group 67">
            <a:extLst>
              <a:ext uri="{FF2B5EF4-FFF2-40B4-BE49-F238E27FC236}">
                <a16:creationId xmlns:a16="http://schemas.microsoft.com/office/drawing/2014/main" id="{6AD9316D-F12F-8C91-6732-536CA87CB573}"/>
              </a:ext>
            </a:extLst>
          </p:cNvPr>
          <p:cNvGrpSpPr/>
          <p:nvPr/>
        </p:nvGrpSpPr>
        <p:grpSpPr>
          <a:xfrm>
            <a:off x="147141" y="4491916"/>
            <a:ext cx="809520" cy="1071730"/>
            <a:chOff x="4599507" y="4718085"/>
            <a:chExt cx="761469" cy="1012340"/>
          </a:xfrm>
        </p:grpSpPr>
        <p:pic>
          <p:nvPicPr>
            <p:cNvPr id="65" name="Graphic 64" descr="React">
              <a:extLst>
                <a:ext uri="{FF2B5EF4-FFF2-40B4-BE49-F238E27FC236}">
                  <a16:creationId xmlns:a16="http://schemas.microsoft.com/office/drawing/2014/main" id="{90B23597-3B06-50C1-CF14-C45432141B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57094" y="4718085"/>
              <a:ext cx="645309" cy="645309"/>
            </a:xfrm>
            <a:prstGeom prst="rect">
              <a:avLst/>
            </a:prstGeom>
          </p:spPr>
        </p:pic>
        <p:sp>
          <p:nvSpPr>
            <p:cNvPr id="66" name="TextBox 65">
              <a:extLst>
                <a:ext uri="{FF2B5EF4-FFF2-40B4-BE49-F238E27FC236}">
                  <a16:creationId xmlns:a16="http://schemas.microsoft.com/office/drawing/2014/main" id="{64BE53AC-B672-3058-D6E0-0E9FC9739358}"/>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73" name="Group 72">
            <a:extLst>
              <a:ext uri="{FF2B5EF4-FFF2-40B4-BE49-F238E27FC236}">
                <a16:creationId xmlns:a16="http://schemas.microsoft.com/office/drawing/2014/main" id="{19EC4B9D-0B17-424E-285A-CE5E734AF3BB}"/>
              </a:ext>
            </a:extLst>
          </p:cNvPr>
          <p:cNvGrpSpPr/>
          <p:nvPr/>
        </p:nvGrpSpPr>
        <p:grpSpPr>
          <a:xfrm>
            <a:off x="1017882" y="4492197"/>
            <a:ext cx="809520" cy="1071449"/>
            <a:chOff x="3461950" y="5474908"/>
            <a:chExt cx="761469" cy="1012074"/>
          </a:xfrm>
        </p:grpSpPr>
        <p:pic>
          <p:nvPicPr>
            <p:cNvPr id="71" name="Graphic 70" descr="NodeJS&quot;">
              <a:extLst>
                <a:ext uri="{FF2B5EF4-FFF2-40B4-BE49-F238E27FC236}">
                  <a16:creationId xmlns:a16="http://schemas.microsoft.com/office/drawing/2014/main" id="{0EF0476F-056A-452C-7DA8-6187C90C9C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19167" y="5474908"/>
              <a:ext cx="645310" cy="645310"/>
            </a:xfrm>
            <a:prstGeom prst="rect">
              <a:avLst/>
            </a:prstGeom>
          </p:spPr>
        </p:pic>
        <p:sp>
          <p:nvSpPr>
            <p:cNvPr id="72" name="TextBox 71">
              <a:extLst>
                <a:ext uri="{FF2B5EF4-FFF2-40B4-BE49-F238E27FC236}">
                  <a16:creationId xmlns:a16="http://schemas.microsoft.com/office/drawing/2014/main" id="{4B979B45-9D29-4C4C-D737-DCE3B0369C2B}"/>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81" name="Group 80">
            <a:extLst>
              <a:ext uri="{FF2B5EF4-FFF2-40B4-BE49-F238E27FC236}">
                <a16:creationId xmlns:a16="http://schemas.microsoft.com/office/drawing/2014/main" id="{CCB4AEA3-712E-83CE-F4A7-9C3E1A860A3C}"/>
              </a:ext>
            </a:extLst>
          </p:cNvPr>
          <p:cNvGrpSpPr/>
          <p:nvPr/>
        </p:nvGrpSpPr>
        <p:grpSpPr>
          <a:xfrm>
            <a:off x="1579855" y="5513948"/>
            <a:ext cx="855811" cy="1367979"/>
            <a:chOff x="4656980" y="4095322"/>
            <a:chExt cx="805012" cy="1292172"/>
          </a:xfrm>
        </p:grpSpPr>
        <p:pic>
          <p:nvPicPr>
            <p:cNvPr id="77" name="Graphic 76" descr="Tailwind">
              <a:extLst>
                <a:ext uri="{FF2B5EF4-FFF2-40B4-BE49-F238E27FC236}">
                  <a16:creationId xmlns:a16="http://schemas.microsoft.com/office/drawing/2014/main" id="{3029E10E-CDAA-8582-5156-B11DFB97403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36502" y="4095322"/>
              <a:ext cx="645309" cy="645309"/>
            </a:xfrm>
            <a:prstGeom prst="rect">
              <a:avLst/>
            </a:prstGeom>
          </p:spPr>
        </p:pic>
        <p:sp>
          <p:nvSpPr>
            <p:cNvPr id="78" name="TextBox 77">
              <a:extLst>
                <a:ext uri="{FF2B5EF4-FFF2-40B4-BE49-F238E27FC236}">
                  <a16:creationId xmlns:a16="http://schemas.microsoft.com/office/drawing/2014/main" id="{AB9564B3-02E3-06C6-A052-46F8BBEA77A6}"/>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94" name="Group 93">
            <a:extLst>
              <a:ext uri="{FF2B5EF4-FFF2-40B4-BE49-F238E27FC236}">
                <a16:creationId xmlns:a16="http://schemas.microsoft.com/office/drawing/2014/main" id="{8D30B41C-3989-5BF5-C7CA-DD3830069C2A}"/>
              </a:ext>
            </a:extLst>
          </p:cNvPr>
          <p:cNvGrpSpPr/>
          <p:nvPr/>
        </p:nvGrpSpPr>
        <p:grpSpPr>
          <a:xfrm>
            <a:off x="647194" y="5686216"/>
            <a:ext cx="809520" cy="1021796"/>
            <a:chOff x="3982066" y="5304650"/>
            <a:chExt cx="761469" cy="965173"/>
          </a:xfrm>
        </p:grpSpPr>
        <p:pic>
          <p:nvPicPr>
            <p:cNvPr id="85" name="Graphic 84" descr="Python">
              <a:extLst>
                <a:ext uri="{FF2B5EF4-FFF2-40B4-BE49-F238E27FC236}">
                  <a16:creationId xmlns:a16="http://schemas.microsoft.com/office/drawing/2014/main" id="{399C67AD-E993-82A2-6510-15D3696EEC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41342" y="5304650"/>
              <a:ext cx="645310" cy="645310"/>
            </a:xfrm>
            <a:prstGeom prst="rect">
              <a:avLst/>
            </a:prstGeom>
          </p:spPr>
        </p:pic>
        <p:sp>
          <p:nvSpPr>
            <p:cNvPr id="86" name="TextBox 85">
              <a:extLst>
                <a:ext uri="{FF2B5EF4-FFF2-40B4-BE49-F238E27FC236}">
                  <a16:creationId xmlns:a16="http://schemas.microsoft.com/office/drawing/2014/main" id="{CE56013D-A6D4-72CE-28FF-BB065949CB1D}"/>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106" name="Group 105">
            <a:extLst>
              <a:ext uri="{FF2B5EF4-FFF2-40B4-BE49-F238E27FC236}">
                <a16:creationId xmlns:a16="http://schemas.microsoft.com/office/drawing/2014/main" id="{140AFB0E-3064-D9C9-8A8A-0A5534689990}"/>
              </a:ext>
            </a:extLst>
          </p:cNvPr>
          <p:cNvGrpSpPr/>
          <p:nvPr/>
        </p:nvGrpSpPr>
        <p:grpSpPr>
          <a:xfrm>
            <a:off x="3451480" y="3062069"/>
            <a:ext cx="2187421" cy="2613323"/>
            <a:chOff x="3282715" y="2586458"/>
            <a:chExt cx="2187421" cy="2613323"/>
          </a:xfrm>
        </p:grpSpPr>
        <p:grpSp>
          <p:nvGrpSpPr>
            <p:cNvPr id="97" name="Group 96">
              <a:extLst>
                <a:ext uri="{FF2B5EF4-FFF2-40B4-BE49-F238E27FC236}">
                  <a16:creationId xmlns:a16="http://schemas.microsoft.com/office/drawing/2014/main" id="{609CA01C-5756-3DE2-8560-D7E1BFC7D689}"/>
                </a:ext>
              </a:extLst>
            </p:cNvPr>
            <p:cNvGrpSpPr/>
            <p:nvPr/>
          </p:nvGrpSpPr>
          <p:grpSpPr>
            <a:xfrm>
              <a:off x="3282715" y="2641123"/>
              <a:ext cx="1443411" cy="1525710"/>
              <a:chOff x="2188421" y="3984893"/>
              <a:chExt cx="1246755" cy="967551"/>
            </a:xfrm>
          </p:grpSpPr>
          <p:pic>
            <p:nvPicPr>
              <p:cNvPr id="104" name="Graphic 103" descr="TensorFlow">
                <a:extLst>
                  <a:ext uri="{FF2B5EF4-FFF2-40B4-BE49-F238E27FC236}">
                    <a16:creationId xmlns:a16="http://schemas.microsoft.com/office/drawing/2014/main" id="{F9E3C141-9407-2C80-6A9B-547914A8298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59796" y="3984893"/>
                <a:ext cx="506955" cy="506956"/>
              </a:xfrm>
              <a:prstGeom prst="rect">
                <a:avLst/>
              </a:prstGeom>
            </p:spPr>
          </p:pic>
          <p:sp>
            <p:nvSpPr>
              <p:cNvPr id="105" name="TextBox 104">
                <a:extLst>
                  <a:ext uri="{FF2B5EF4-FFF2-40B4-BE49-F238E27FC236}">
                    <a16:creationId xmlns:a16="http://schemas.microsoft.com/office/drawing/2014/main" id="{DFBCBBB2-845E-2ED8-658F-62C0661B017F}"/>
                  </a:ext>
                </a:extLst>
              </p:cNvPr>
              <p:cNvSpPr txBox="1"/>
              <p:nvPr/>
            </p:nvSpPr>
            <p:spPr>
              <a:xfrm>
                <a:off x="2188421" y="4538478"/>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98" name="Group 97">
              <a:extLst>
                <a:ext uri="{FF2B5EF4-FFF2-40B4-BE49-F238E27FC236}">
                  <a16:creationId xmlns:a16="http://schemas.microsoft.com/office/drawing/2014/main" id="{92212A40-700D-B7FB-BE82-22412B2A79C6}"/>
                </a:ext>
              </a:extLst>
            </p:cNvPr>
            <p:cNvGrpSpPr/>
            <p:nvPr/>
          </p:nvGrpSpPr>
          <p:grpSpPr>
            <a:xfrm>
              <a:off x="4580066" y="2586458"/>
              <a:ext cx="890070" cy="1311803"/>
              <a:chOff x="4580066" y="2586458"/>
              <a:chExt cx="890070" cy="1311803"/>
            </a:xfrm>
          </p:grpSpPr>
          <p:sp>
            <p:nvSpPr>
              <p:cNvPr id="102" name="TextBox 101">
                <a:extLst>
                  <a:ext uri="{FF2B5EF4-FFF2-40B4-BE49-F238E27FC236}">
                    <a16:creationId xmlns:a16="http://schemas.microsoft.com/office/drawing/2014/main" id="{3BD90538-0B48-9867-BBFC-75663E39166A}"/>
                  </a:ext>
                </a:extLst>
              </p:cNvPr>
              <p:cNvSpPr txBox="1"/>
              <p:nvPr/>
            </p:nvSpPr>
            <p:spPr>
              <a:xfrm>
                <a:off x="4769517" y="3528929"/>
                <a:ext cx="480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03" name="Picture 102" descr="A hexagon with colorful squares and a cube&#10;&#10;Description automatically generated">
                <a:extLst>
                  <a:ext uri="{FF2B5EF4-FFF2-40B4-BE49-F238E27FC236}">
                    <a16:creationId xmlns:a16="http://schemas.microsoft.com/office/drawing/2014/main" id="{0E535015-23A8-4794-21CB-89DC2E981BC4}"/>
                  </a:ext>
                </a:extLst>
              </p:cNvPr>
              <p:cNvPicPr>
                <a:picLocks noChangeAspect="1"/>
              </p:cNvPicPr>
              <p:nvPr/>
            </p:nvPicPr>
            <p:blipFill rotWithShape="1">
              <a:blip r:embed="rId22"/>
              <a:srcRect l="24397" r="23592" b="205"/>
              <a:stretch/>
            </p:blipFill>
            <p:spPr>
              <a:xfrm>
                <a:off x="4580066" y="2586458"/>
                <a:ext cx="890070" cy="899100"/>
              </a:xfrm>
              <a:prstGeom prst="rect">
                <a:avLst/>
              </a:prstGeom>
            </p:spPr>
          </p:pic>
        </p:grpSp>
        <p:grpSp>
          <p:nvGrpSpPr>
            <p:cNvPr id="99" name="Group 98">
              <a:extLst>
                <a:ext uri="{FF2B5EF4-FFF2-40B4-BE49-F238E27FC236}">
                  <a16:creationId xmlns:a16="http://schemas.microsoft.com/office/drawing/2014/main" id="{E3664CEC-9D76-0800-7173-1D73F9902645}"/>
                </a:ext>
              </a:extLst>
            </p:cNvPr>
            <p:cNvGrpSpPr/>
            <p:nvPr/>
          </p:nvGrpSpPr>
          <p:grpSpPr>
            <a:xfrm>
              <a:off x="3566387" y="3898959"/>
              <a:ext cx="876972" cy="1300822"/>
              <a:chOff x="4421515" y="4763438"/>
              <a:chExt cx="876972" cy="1300822"/>
            </a:xfrm>
          </p:grpSpPr>
          <p:sp>
            <p:nvSpPr>
              <p:cNvPr id="100" name="TextBox 99">
                <a:extLst>
                  <a:ext uri="{FF2B5EF4-FFF2-40B4-BE49-F238E27FC236}">
                    <a16:creationId xmlns:a16="http://schemas.microsoft.com/office/drawing/2014/main" id="{3284A718-9673-7CCF-8236-EDF5F52721F8}"/>
                  </a:ext>
                </a:extLst>
              </p:cNvPr>
              <p:cNvSpPr txBox="1"/>
              <p:nvPr/>
            </p:nvSpPr>
            <p:spPr>
              <a:xfrm>
                <a:off x="4421515" y="569492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p>
            </p:txBody>
          </p:sp>
          <p:pic>
            <p:nvPicPr>
              <p:cNvPr id="101" name="Picture 100" descr="File:Keras logo.svg - Wikipedia">
                <a:extLst>
                  <a:ext uri="{FF2B5EF4-FFF2-40B4-BE49-F238E27FC236}">
                    <a16:creationId xmlns:a16="http://schemas.microsoft.com/office/drawing/2014/main" id="{43C9FA52-89DE-5B98-FC90-E528DEF4525F}"/>
                  </a:ext>
                </a:extLst>
              </p:cNvPr>
              <p:cNvPicPr>
                <a:picLocks noChangeAspect="1"/>
              </p:cNvPicPr>
              <p:nvPr/>
            </p:nvPicPr>
            <p:blipFill>
              <a:blip r:embed="rId23"/>
              <a:stretch>
                <a:fillRect/>
              </a:stretch>
            </p:blipFill>
            <p:spPr>
              <a:xfrm>
                <a:off x="4442438" y="4763438"/>
                <a:ext cx="853125" cy="865125"/>
              </a:xfrm>
              <a:prstGeom prst="rect">
                <a:avLst/>
              </a:prstGeom>
            </p:spPr>
          </p:pic>
        </p:grpSp>
      </p:grpSp>
      <p:grpSp>
        <p:nvGrpSpPr>
          <p:cNvPr id="110" name="Group 109">
            <a:extLst>
              <a:ext uri="{FF2B5EF4-FFF2-40B4-BE49-F238E27FC236}">
                <a16:creationId xmlns:a16="http://schemas.microsoft.com/office/drawing/2014/main" id="{F28661F3-0B50-7750-1326-88AF64A7378F}"/>
              </a:ext>
            </a:extLst>
          </p:cNvPr>
          <p:cNvGrpSpPr/>
          <p:nvPr/>
        </p:nvGrpSpPr>
        <p:grpSpPr>
          <a:xfrm>
            <a:off x="7005909" y="3061971"/>
            <a:ext cx="1155269" cy="1212762"/>
            <a:chOff x="7167061" y="2684232"/>
            <a:chExt cx="807923" cy="910268"/>
          </a:xfrm>
        </p:grpSpPr>
        <p:sp>
          <p:nvSpPr>
            <p:cNvPr id="108" name="TextBox 107">
              <a:extLst>
                <a:ext uri="{FF2B5EF4-FFF2-40B4-BE49-F238E27FC236}">
                  <a16:creationId xmlns:a16="http://schemas.microsoft.com/office/drawing/2014/main" id="{98BDA9DF-3DBC-261C-1EBC-50AD10BE5256}"/>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109" name="Graphic 108" descr="Firebase">
              <a:extLst>
                <a:ext uri="{FF2B5EF4-FFF2-40B4-BE49-F238E27FC236}">
                  <a16:creationId xmlns:a16="http://schemas.microsoft.com/office/drawing/2014/main" id="{964C8B12-7A21-799E-2DFB-C4949F102A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17929" y="2684232"/>
              <a:ext cx="506185" cy="569153"/>
            </a:xfrm>
            <a:prstGeom prst="rect">
              <a:avLst/>
            </a:prstGeom>
          </p:spPr>
        </p:pic>
      </p:grpSp>
      <p:grpSp>
        <p:nvGrpSpPr>
          <p:cNvPr id="127" name="Group 126">
            <a:extLst>
              <a:ext uri="{FF2B5EF4-FFF2-40B4-BE49-F238E27FC236}">
                <a16:creationId xmlns:a16="http://schemas.microsoft.com/office/drawing/2014/main" id="{A840C2DE-8E38-5475-7834-A922BAAD6DB9}"/>
              </a:ext>
            </a:extLst>
          </p:cNvPr>
          <p:cNvGrpSpPr/>
          <p:nvPr/>
        </p:nvGrpSpPr>
        <p:grpSpPr>
          <a:xfrm>
            <a:off x="9376032" y="3060085"/>
            <a:ext cx="2471692" cy="3709074"/>
            <a:chOff x="9396488" y="2661186"/>
            <a:chExt cx="2471692" cy="3709074"/>
          </a:xfrm>
        </p:grpSpPr>
        <p:grpSp>
          <p:nvGrpSpPr>
            <p:cNvPr id="112" name="Group 111">
              <a:extLst>
                <a:ext uri="{FF2B5EF4-FFF2-40B4-BE49-F238E27FC236}">
                  <a16:creationId xmlns:a16="http://schemas.microsoft.com/office/drawing/2014/main" id="{D116F19C-5C3E-16AE-7AF3-90907B012B48}"/>
                </a:ext>
              </a:extLst>
            </p:cNvPr>
            <p:cNvGrpSpPr/>
            <p:nvPr/>
          </p:nvGrpSpPr>
          <p:grpSpPr>
            <a:xfrm>
              <a:off x="9485438" y="2725329"/>
              <a:ext cx="856311" cy="1181477"/>
              <a:chOff x="9752561" y="2773227"/>
              <a:chExt cx="612681" cy="935482"/>
            </a:xfrm>
          </p:grpSpPr>
          <p:pic>
            <p:nvPicPr>
              <p:cNvPr id="125" name="Graphic 124" descr="Figma">
                <a:extLst>
                  <a:ext uri="{FF2B5EF4-FFF2-40B4-BE49-F238E27FC236}">
                    <a16:creationId xmlns:a16="http://schemas.microsoft.com/office/drawing/2014/main" id="{F793A742-8426-89FC-5B89-64DCFD2DD24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08770" y="2773227"/>
                <a:ext cx="500264" cy="562495"/>
              </a:xfrm>
              <a:prstGeom prst="rect">
                <a:avLst/>
              </a:prstGeom>
            </p:spPr>
          </p:pic>
          <p:sp>
            <p:nvSpPr>
              <p:cNvPr id="126" name="TextBox 18">
                <a:extLst>
                  <a:ext uri="{FF2B5EF4-FFF2-40B4-BE49-F238E27FC236}">
                    <a16:creationId xmlns:a16="http://schemas.microsoft.com/office/drawing/2014/main" id="{797AFD48-F718-07C0-AC71-983BC8A8F0B3}"/>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113" name="Group 112">
              <a:extLst>
                <a:ext uri="{FF2B5EF4-FFF2-40B4-BE49-F238E27FC236}">
                  <a16:creationId xmlns:a16="http://schemas.microsoft.com/office/drawing/2014/main" id="{97C76554-5645-3E21-AF0D-FA2D322E2E52}"/>
                </a:ext>
              </a:extLst>
            </p:cNvPr>
            <p:cNvGrpSpPr/>
            <p:nvPr/>
          </p:nvGrpSpPr>
          <p:grpSpPr>
            <a:xfrm>
              <a:off x="10671177" y="2661186"/>
              <a:ext cx="1197003" cy="1175934"/>
              <a:chOff x="9356976" y="5676841"/>
              <a:chExt cx="856442" cy="931093"/>
            </a:xfrm>
          </p:grpSpPr>
          <p:pic>
            <p:nvPicPr>
              <p:cNvPr id="123" name="Graphic 122" descr="VSCode">
                <a:extLst>
                  <a:ext uri="{FF2B5EF4-FFF2-40B4-BE49-F238E27FC236}">
                    <a16:creationId xmlns:a16="http://schemas.microsoft.com/office/drawing/2014/main" id="{59AAF0D3-A9EA-078E-4CC7-40CD8B7C85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499469" y="5676841"/>
                <a:ext cx="506184" cy="569153"/>
              </a:xfrm>
              <a:prstGeom prst="rect">
                <a:avLst/>
              </a:prstGeom>
            </p:spPr>
          </p:pic>
          <p:sp>
            <p:nvSpPr>
              <p:cNvPr id="124" name="TextBox 18">
                <a:extLst>
                  <a:ext uri="{FF2B5EF4-FFF2-40B4-BE49-F238E27FC236}">
                    <a16:creationId xmlns:a16="http://schemas.microsoft.com/office/drawing/2014/main" id="{11373142-CF0B-DD84-5C92-1E5772DFFAAB}"/>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114" name="Group 113">
              <a:extLst>
                <a:ext uri="{FF2B5EF4-FFF2-40B4-BE49-F238E27FC236}">
                  <a16:creationId xmlns:a16="http://schemas.microsoft.com/office/drawing/2014/main" id="{A782B7F3-BE81-95AA-506C-9A30F2203D5E}"/>
                </a:ext>
              </a:extLst>
            </p:cNvPr>
            <p:cNvGrpSpPr/>
            <p:nvPr/>
          </p:nvGrpSpPr>
          <p:grpSpPr>
            <a:xfrm>
              <a:off x="9396488" y="3904795"/>
              <a:ext cx="1034210" cy="1180054"/>
              <a:chOff x="9688918" y="4847194"/>
              <a:chExt cx="739966" cy="934355"/>
            </a:xfrm>
          </p:grpSpPr>
          <p:pic>
            <p:nvPicPr>
              <p:cNvPr id="121" name="Graphic 120" descr="Docker">
                <a:extLst>
                  <a:ext uri="{FF2B5EF4-FFF2-40B4-BE49-F238E27FC236}">
                    <a16:creationId xmlns:a16="http://schemas.microsoft.com/office/drawing/2014/main" id="{2A2584C4-AA70-0423-51BB-94248121C68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785197" y="4847194"/>
                <a:ext cx="502511" cy="565023"/>
              </a:xfrm>
              <a:prstGeom prst="rect">
                <a:avLst/>
              </a:prstGeom>
            </p:spPr>
          </p:pic>
          <p:sp>
            <p:nvSpPr>
              <p:cNvPr id="122" name="TextBox 18">
                <a:extLst>
                  <a:ext uri="{FF2B5EF4-FFF2-40B4-BE49-F238E27FC236}">
                    <a16:creationId xmlns:a16="http://schemas.microsoft.com/office/drawing/2014/main" id="{8CB27ED2-2489-D98B-31DD-60C3C76580DE}"/>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115" name="Group 114">
              <a:extLst>
                <a:ext uri="{FF2B5EF4-FFF2-40B4-BE49-F238E27FC236}">
                  <a16:creationId xmlns:a16="http://schemas.microsoft.com/office/drawing/2014/main" id="{ACAC634E-EDE9-E19D-68FC-A5D7CE245EB0}"/>
                </a:ext>
              </a:extLst>
            </p:cNvPr>
            <p:cNvGrpSpPr/>
            <p:nvPr/>
          </p:nvGrpSpPr>
          <p:grpSpPr>
            <a:xfrm>
              <a:off x="10742807" y="3984508"/>
              <a:ext cx="1053743" cy="1102066"/>
              <a:chOff x="10090271" y="5474772"/>
              <a:chExt cx="753941" cy="872605"/>
            </a:xfrm>
          </p:grpSpPr>
          <p:pic>
            <p:nvPicPr>
              <p:cNvPr id="119" name="Picture 118" descr="Github">
                <a:extLst>
                  <a:ext uri="{FF2B5EF4-FFF2-40B4-BE49-F238E27FC236}">
                    <a16:creationId xmlns:a16="http://schemas.microsoft.com/office/drawing/2014/main" id="{32B578C5-7B71-A1A0-2A37-6E65DCC921E3}"/>
                  </a:ext>
                </a:extLst>
              </p:cNvPr>
              <p:cNvPicPr>
                <a:picLocks noChangeAspect="1"/>
              </p:cNvPicPr>
              <p:nvPr/>
            </p:nvPicPr>
            <p:blipFill rotWithShape="1">
              <a:blip r:embed="rId32"/>
              <a:srcRect l="7441" t="-3662" r="8534" b="29736"/>
              <a:stretch/>
            </p:blipFill>
            <p:spPr>
              <a:xfrm>
                <a:off x="10198139" y="5474772"/>
                <a:ext cx="512827" cy="507333"/>
              </a:xfrm>
              <a:prstGeom prst="rect">
                <a:avLst/>
              </a:prstGeom>
            </p:spPr>
          </p:pic>
          <p:sp>
            <p:nvSpPr>
              <p:cNvPr id="120" name="TextBox 18">
                <a:extLst>
                  <a:ext uri="{FF2B5EF4-FFF2-40B4-BE49-F238E27FC236}">
                    <a16:creationId xmlns:a16="http://schemas.microsoft.com/office/drawing/2014/main" id="{A0F25D22-6224-DE12-F708-03FAB3681BB6}"/>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116" name="Group 115">
              <a:extLst>
                <a:ext uri="{FF2B5EF4-FFF2-40B4-BE49-F238E27FC236}">
                  <a16:creationId xmlns:a16="http://schemas.microsoft.com/office/drawing/2014/main" id="{F4905E35-BCB5-D286-5BB9-5A8CA44F7362}"/>
                </a:ext>
              </a:extLst>
            </p:cNvPr>
            <p:cNvGrpSpPr/>
            <p:nvPr/>
          </p:nvGrpSpPr>
          <p:grpSpPr>
            <a:xfrm>
              <a:off x="9425515" y="5085000"/>
              <a:ext cx="888485" cy="1285260"/>
              <a:chOff x="3563515" y="3909000"/>
              <a:chExt cx="888485" cy="1285260"/>
            </a:xfrm>
          </p:grpSpPr>
          <p:pic>
            <p:nvPicPr>
              <p:cNvPr id="117" name="Picture 116" descr="A purple and white circle with a black background&#10;&#10;Description automatically generated">
                <a:extLst>
                  <a:ext uri="{FF2B5EF4-FFF2-40B4-BE49-F238E27FC236}">
                    <a16:creationId xmlns:a16="http://schemas.microsoft.com/office/drawing/2014/main" id="{2A70CEEC-E584-7F50-A8A1-2F61887431D4}"/>
                  </a:ext>
                </a:extLst>
              </p:cNvPr>
              <p:cNvPicPr>
                <a:picLocks noChangeAspect="1"/>
              </p:cNvPicPr>
              <p:nvPr/>
            </p:nvPicPr>
            <p:blipFill>
              <a:blip r:embed="rId33"/>
              <a:stretch>
                <a:fillRect/>
              </a:stretch>
            </p:blipFill>
            <p:spPr>
              <a:xfrm>
                <a:off x="3570000" y="3909000"/>
                <a:ext cx="882000" cy="888000"/>
              </a:xfrm>
              <a:prstGeom prst="rect">
                <a:avLst/>
              </a:prstGeom>
            </p:spPr>
          </p:pic>
          <p:sp>
            <p:nvSpPr>
              <p:cNvPr id="118" name="TextBox 50">
                <a:extLst>
                  <a:ext uri="{FF2B5EF4-FFF2-40B4-BE49-F238E27FC236}">
                    <a16:creationId xmlns:a16="http://schemas.microsoft.com/office/drawing/2014/main" id="{FC968BF0-F973-471A-A17D-8C95311EA0C0}"/>
                  </a:ext>
                </a:extLst>
              </p:cNvPr>
              <p:cNvSpPr txBox="1"/>
              <p:nvPr/>
            </p:nvSpPr>
            <p:spPr>
              <a:xfrm>
                <a:off x="3563515" y="4824928"/>
                <a:ext cx="8769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Insomnia</a:t>
                </a:r>
              </a:p>
            </p:txBody>
          </p:sp>
        </p:grpSp>
      </p:grpSp>
    </p:spTree>
    <p:extLst>
      <p:ext uri="{BB962C8B-B14F-4D97-AF65-F5344CB8AC3E}">
        <p14:creationId xmlns:p14="http://schemas.microsoft.com/office/powerpoint/2010/main" val="376620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9554600" cy="1015663"/>
          </a:xfrm>
          <a:prstGeom prst="rect">
            <a:avLst/>
          </a:prstGeom>
          <a:noFill/>
        </p:spPr>
        <p:txBody>
          <a:bodyPr wrap="square" lIns="91440" tIns="45720" rIns="91440" bIns="45720" rtlCol="0" anchor="t">
            <a:spAutoFit/>
          </a:bodyPr>
          <a:lstStyle/>
          <a:p>
            <a:pPr algn="ctr"/>
            <a:r>
              <a:rPr lang="en-US" sz="6000">
                <a:latin typeface="Aharoni"/>
                <a:cs typeface="Aharoni"/>
              </a:rPr>
              <a:t>Technologies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29" name="Group 28">
            <a:extLst>
              <a:ext uri="{FF2B5EF4-FFF2-40B4-BE49-F238E27FC236}">
                <a16:creationId xmlns:a16="http://schemas.microsoft.com/office/drawing/2014/main" id="{B800B2FF-3BA4-A260-4976-157020339653}"/>
              </a:ext>
            </a:extLst>
          </p:cNvPr>
          <p:cNvGrpSpPr/>
          <p:nvPr/>
        </p:nvGrpSpPr>
        <p:grpSpPr>
          <a:xfrm>
            <a:off x="253749" y="1845632"/>
            <a:ext cx="3861051" cy="3933349"/>
            <a:chOff x="253749" y="1845632"/>
            <a:chExt cx="3861051" cy="3933349"/>
          </a:xfrm>
        </p:grpSpPr>
        <p:grpSp>
          <p:nvGrpSpPr>
            <p:cNvPr id="9" name="Group 8">
              <a:extLst>
                <a:ext uri="{FF2B5EF4-FFF2-40B4-BE49-F238E27FC236}">
                  <a16:creationId xmlns:a16="http://schemas.microsoft.com/office/drawing/2014/main" id="{B8B14E66-3188-2395-D1A7-BEE38D5756A7}"/>
                </a:ext>
              </a:extLst>
            </p:cNvPr>
            <p:cNvGrpSpPr/>
            <p:nvPr/>
          </p:nvGrpSpPr>
          <p:grpSpPr>
            <a:xfrm>
              <a:off x="777142" y="1845632"/>
              <a:ext cx="2795604" cy="2423950"/>
              <a:chOff x="777142" y="1845632"/>
              <a:chExt cx="2795604" cy="2423950"/>
            </a:xfrm>
          </p:grpSpPr>
          <p:grpSp>
            <p:nvGrpSpPr>
              <p:cNvPr id="12" name="Group 11">
                <a:extLst>
                  <a:ext uri="{FF2B5EF4-FFF2-40B4-BE49-F238E27FC236}">
                    <a16:creationId xmlns:a16="http://schemas.microsoft.com/office/drawing/2014/main" id="{EDE373B2-F89F-5870-7457-674412BB61B3}"/>
                  </a:ext>
                </a:extLst>
              </p:cNvPr>
              <p:cNvGrpSpPr/>
              <p:nvPr/>
            </p:nvGrpSpPr>
            <p:grpSpPr>
              <a:xfrm>
                <a:off x="777142" y="1845632"/>
                <a:ext cx="809520" cy="1076704"/>
                <a:chOff x="3017171" y="3865155"/>
                <a:chExt cx="761469" cy="1017038"/>
              </a:xfrm>
            </p:grpSpPr>
            <p:pic>
              <p:nvPicPr>
                <p:cNvPr id="10" name="Graphic 9" descr="HTML5">
                  <a:extLst>
                    <a:ext uri="{FF2B5EF4-FFF2-40B4-BE49-F238E27FC236}">
                      <a16:creationId xmlns:a16="http://schemas.microsoft.com/office/drawing/2014/main" id="{B8A381A5-A30B-32C3-835D-632805285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8603" y="3865155"/>
                  <a:ext cx="645309" cy="645309"/>
                </a:xfrm>
                <a:prstGeom prst="rect">
                  <a:avLst/>
                </a:prstGeom>
              </p:spPr>
            </p:pic>
            <p:sp>
              <p:nvSpPr>
                <p:cNvPr id="11" name="TextBox 10">
                  <a:extLst>
                    <a:ext uri="{FF2B5EF4-FFF2-40B4-BE49-F238E27FC236}">
                      <a16:creationId xmlns:a16="http://schemas.microsoft.com/office/drawing/2014/main" id="{F46B831E-F23E-6043-8C4C-7D1A01F17715}"/>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16" name="Group 15">
                <a:extLst>
                  <a:ext uri="{FF2B5EF4-FFF2-40B4-BE49-F238E27FC236}">
                    <a16:creationId xmlns:a16="http://schemas.microsoft.com/office/drawing/2014/main" id="{932213C0-E8CA-5F06-8933-A400FDBF79C4}"/>
                  </a:ext>
                </a:extLst>
              </p:cNvPr>
              <p:cNvGrpSpPr/>
              <p:nvPr/>
            </p:nvGrpSpPr>
            <p:grpSpPr>
              <a:xfrm>
                <a:off x="1648034" y="1847525"/>
                <a:ext cx="809520" cy="1074166"/>
                <a:chOff x="3833600" y="5037766"/>
                <a:chExt cx="761469" cy="1014641"/>
              </a:xfrm>
            </p:grpSpPr>
            <p:pic>
              <p:nvPicPr>
                <p:cNvPr id="14" name="Graphic 13" descr="CSS">
                  <a:extLst>
                    <a:ext uri="{FF2B5EF4-FFF2-40B4-BE49-F238E27FC236}">
                      <a16:creationId xmlns:a16="http://schemas.microsoft.com/office/drawing/2014/main" id="{C8345F40-F61F-1E29-81CE-9AFC824477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1679" y="5037766"/>
                  <a:ext cx="645309" cy="645309"/>
                </a:xfrm>
                <a:prstGeom prst="rect">
                  <a:avLst/>
                </a:prstGeom>
              </p:spPr>
            </p:pic>
            <p:sp>
              <p:nvSpPr>
                <p:cNvPr id="15" name="TextBox 14">
                  <a:extLst>
                    <a:ext uri="{FF2B5EF4-FFF2-40B4-BE49-F238E27FC236}">
                      <a16:creationId xmlns:a16="http://schemas.microsoft.com/office/drawing/2014/main" id="{EF9B8C22-41BB-BA39-E4D3-184C2101C0BB}"/>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20" name="Group 19">
                <a:extLst>
                  <a:ext uri="{FF2B5EF4-FFF2-40B4-BE49-F238E27FC236}">
                    <a16:creationId xmlns:a16="http://schemas.microsoft.com/office/drawing/2014/main" id="{80A535B6-4152-B87B-CA6A-FD82708DBFAA}"/>
                  </a:ext>
                </a:extLst>
              </p:cNvPr>
              <p:cNvGrpSpPr/>
              <p:nvPr/>
            </p:nvGrpSpPr>
            <p:grpSpPr>
              <a:xfrm>
                <a:off x="2531774" y="1851120"/>
                <a:ext cx="1040972" cy="1073474"/>
                <a:chOff x="2259079" y="3704067"/>
                <a:chExt cx="979183" cy="1013987"/>
              </a:xfrm>
            </p:grpSpPr>
            <p:pic>
              <p:nvPicPr>
                <p:cNvPr id="18" name="Graphic 17" descr="JS">
                  <a:extLst>
                    <a:ext uri="{FF2B5EF4-FFF2-40B4-BE49-F238E27FC236}">
                      <a16:creationId xmlns:a16="http://schemas.microsoft.com/office/drawing/2014/main" id="{F51CD1C7-EDB5-C5DE-F54D-0870A7132D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3471" y="3704067"/>
                  <a:ext cx="645309" cy="645309"/>
                </a:xfrm>
                <a:prstGeom prst="rect">
                  <a:avLst/>
                </a:prstGeom>
              </p:spPr>
            </p:pic>
            <p:sp>
              <p:nvSpPr>
                <p:cNvPr id="19" name="TextBox 18">
                  <a:extLst>
                    <a:ext uri="{FF2B5EF4-FFF2-40B4-BE49-F238E27FC236}">
                      <a16:creationId xmlns:a16="http://schemas.microsoft.com/office/drawing/2014/main" id="{B5596E84-A542-191B-6BB1-9CD1D5D66119}"/>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24" name="Group 23">
                <a:extLst>
                  <a:ext uri="{FF2B5EF4-FFF2-40B4-BE49-F238E27FC236}">
                    <a16:creationId xmlns:a16="http://schemas.microsoft.com/office/drawing/2014/main" id="{91A4ADE6-BABC-DC15-023B-CEB0622D8C5F}"/>
                  </a:ext>
                </a:extLst>
              </p:cNvPr>
              <p:cNvGrpSpPr/>
              <p:nvPr/>
            </p:nvGrpSpPr>
            <p:grpSpPr>
              <a:xfrm>
                <a:off x="778985" y="2949506"/>
                <a:ext cx="809520" cy="1071730"/>
                <a:chOff x="4599507" y="4718085"/>
                <a:chExt cx="761469" cy="1012340"/>
              </a:xfrm>
            </p:grpSpPr>
            <p:pic>
              <p:nvPicPr>
                <p:cNvPr id="22" name="Graphic 21" descr="React">
                  <a:extLst>
                    <a:ext uri="{FF2B5EF4-FFF2-40B4-BE49-F238E27FC236}">
                      <a16:creationId xmlns:a16="http://schemas.microsoft.com/office/drawing/2014/main" id="{2C85BD46-EE6C-BC26-B0FE-1D8FD05FAB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57094" y="4718085"/>
                  <a:ext cx="645309" cy="645309"/>
                </a:xfrm>
                <a:prstGeom prst="rect">
                  <a:avLst/>
                </a:prstGeom>
              </p:spPr>
            </p:pic>
            <p:sp>
              <p:nvSpPr>
                <p:cNvPr id="23" name="TextBox 22">
                  <a:extLst>
                    <a:ext uri="{FF2B5EF4-FFF2-40B4-BE49-F238E27FC236}">
                      <a16:creationId xmlns:a16="http://schemas.microsoft.com/office/drawing/2014/main" id="{D6E2746E-CD31-6D3A-0B61-D34B788BE265}"/>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28" name="Group 27">
                <a:extLst>
                  <a:ext uri="{FF2B5EF4-FFF2-40B4-BE49-F238E27FC236}">
                    <a16:creationId xmlns:a16="http://schemas.microsoft.com/office/drawing/2014/main" id="{C6008783-3C50-9C0B-3A53-365C7879C684}"/>
                  </a:ext>
                </a:extLst>
              </p:cNvPr>
              <p:cNvGrpSpPr/>
              <p:nvPr/>
            </p:nvGrpSpPr>
            <p:grpSpPr>
              <a:xfrm>
                <a:off x="1647882" y="2992197"/>
                <a:ext cx="809520" cy="1071449"/>
                <a:chOff x="3461950" y="5474908"/>
                <a:chExt cx="761469" cy="1012074"/>
              </a:xfrm>
            </p:grpSpPr>
            <p:pic>
              <p:nvPicPr>
                <p:cNvPr id="26" name="Graphic 25" descr="NodeJS&quot;">
                  <a:extLst>
                    <a:ext uri="{FF2B5EF4-FFF2-40B4-BE49-F238E27FC236}">
                      <a16:creationId xmlns:a16="http://schemas.microsoft.com/office/drawing/2014/main" id="{2620F462-D960-F886-26B0-654DC9AD67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9167" y="5474908"/>
                  <a:ext cx="645310" cy="645310"/>
                </a:xfrm>
                <a:prstGeom prst="rect">
                  <a:avLst/>
                </a:prstGeom>
              </p:spPr>
            </p:pic>
            <p:sp>
              <p:nvSpPr>
                <p:cNvPr id="27" name="TextBox 26">
                  <a:extLst>
                    <a:ext uri="{FF2B5EF4-FFF2-40B4-BE49-F238E27FC236}">
                      <a16:creationId xmlns:a16="http://schemas.microsoft.com/office/drawing/2014/main" id="{2201D9DD-94BA-6FF4-BF24-2CC90CC4E642}"/>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32" name="Group 31">
                <a:extLst>
                  <a:ext uri="{FF2B5EF4-FFF2-40B4-BE49-F238E27FC236}">
                    <a16:creationId xmlns:a16="http://schemas.microsoft.com/office/drawing/2014/main" id="{A3AA059F-C1F7-38DA-2F2B-50BEB9D608B9}"/>
                  </a:ext>
                </a:extLst>
              </p:cNvPr>
              <p:cNvGrpSpPr/>
              <p:nvPr/>
            </p:nvGrpSpPr>
            <p:grpSpPr>
              <a:xfrm>
                <a:off x="2621510" y="2901603"/>
                <a:ext cx="855811" cy="1367979"/>
                <a:chOff x="4656980" y="4095322"/>
                <a:chExt cx="805012" cy="1292172"/>
              </a:xfrm>
            </p:grpSpPr>
            <p:pic>
              <p:nvPicPr>
                <p:cNvPr id="30" name="Graphic 29" descr="Tailwind">
                  <a:extLst>
                    <a:ext uri="{FF2B5EF4-FFF2-40B4-BE49-F238E27FC236}">
                      <a16:creationId xmlns:a16="http://schemas.microsoft.com/office/drawing/2014/main" id="{50A5194A-5E5A-24BC-9A79-BEC6023B01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36502" y="4095322"/>
                  <a:ext cx="645309" cy="645309"/>
                </a:xfrm>
                <a:prstGeom prst="rect">
                  <a:avLst/>
                </a:prstGeom>
              </p:spPr>
            </p:pic>
            <p:sp>
              <p:nvSpPr>
                <p:cNvPr id="31" name="TextBox 30">
                  <a:extLst>
                    <a:ext uri="{FF2B5EF4-FFF2-40B4-BE49-F238E27FC236}">
                      <a16:creationId xmlns:a16="http://schemas.microsoft.com/office/drawing/2014/main" id="{AB975D01-2F06-465D-F989-016044D499B3}"/>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sp>
          <p:nvSpPr>
            <p:cNvPr id="2" name="TextBox 1">
              <a:extLst>
                <a:ext uri="{FF2B5EF4-FFF2-40B4-BE49-F238E27FC236}">
                  <a16:creationId xmlns:a16="http://schemas.microsoft.com/office/drawing/2014/main" id="{C7245379-BDD3-45B6-05E9-7AB0C0A6DBC5}"/>
                </a:ext>
              </a:extLst>
            </p:cNvPr>
            <p:cNvSpPr txBox="1"/>
            <p:nvPr/>
          </p:nvSpPr>
          <p:spPr>
            <a:xfrm>
              <a:off x="253749" y="4209321"/>
              <a:ext cx="386105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t>MedX</a:t>
              </a:r>
              <a:r>
                <a:rPr lang="en-US" sz="2400"/>
                <a:t> app leverages HTML, CSS, JavaScript, React, Node and Tailwind CSS for the dynamic user interface</a:t>
              </a:r>
            </a:p>
          </p:txBody>
        </p:sp>
      </p:grpSp>
      <p:grpSp>
        <p:nvGrpSpPr>
          <p:cNvPr id="41" name="Group 40">
            <a:extLst>
              <a:ext uri="{FF2B5EF4-FFF2-40B4-BE49-F238E27FC236}">
                <a16:creationId xmlns:a16="http://schemas.microsoft.com/office/drawing/2014/main" id="{AF6C0FEA-F1EC-9382-D1E8-7FBDB917CC7D}"/>
              </a:ext>
            </a:extLst>
          </p:cNvPr>
          <p:cNvGrpSpPr/>
          <p:nvPr/>
        </p:nvGrpSpPr>
        <p:grpSpPr>
          <a:xfrm>
            <a:off x="8890550" y="1806797"/>
            <a:ext cx="3269396" cy="4251796"/>
            <a:chOff x="8920370" y="1806797"/>
            <a:chExt cx="3269396" cy="4251796"/>
          </a:xfrm>
        </p:grpSpPr>
        <p:grpSp>
          <p:nvGrpSpPr>
            <p:cNvPr id="40" name="Group 39">
              <a:extLst>
                <a:ext uri="{FF2B5EF4-FFF2-40B4-BE49-F238E27FC236}">
                  <a16:creationId xmlns:a16="http://schemas.microsoft.com/office/drawing/2014/main" id="{64622C72-2315-C822-B32F-FE2430DA685D}"/>
                </a:ext>
              </a:extLst>
            </p:cNvPr>
            <p:cNvGrpSpPr/>
            <p:nvPr/>
          </p:nvGrpSpPr>
          <p:grpSpPr>
            <a:xfrm>
              <a:off x="9990879" y="1806797"/>
              <a:ext cx="1155269" cy="1212762"/>
              <a:chOff x="7167061" y="2684232"/>
              <a:chExt cx="807923" cy="910268"/>
            </a:xfrm>
          </p:grpSpPr>
          <p:sp>
            <p:nvSpPr>
              <p:cNvPr id="38" name="TextBox 37">
                <a:extLst>
                  <a:ext uri="{FF2B5EF4-FFF2-40B4-BE49-F238E27FC236}">
                    <a16:creationId xmlns:a16="http://schemas.microsoft.com/office/drawing/2014/main" id="{FA2A3A7A-5A14-61B5-131C-DB3F7C6BFB09}"/>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39" name="Graphic 38" descr="Firebase">
                <a:extLst>
                  <a:ext uri="{FF2B5EF4-FFF2-40B4-BE49-F238E27FC236}">
                    <a16:creationId xmlns:a16="http://schemas.microsoft.com/office/drawing/2014/main" id="{36D84D2C-12BF-EFF2-2F0C-4811D9D74B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17929" y="2684232"/>
                <a:ext cx="506185" cy="569153"/>
              </a:xfrm>
              <a:prstGeom prst="rect">
                <a:avLst/>
              </a:prstGeom>
            </p:spPr>
          </p:pic>
        </p:grpSp>
        <p:sp>
          <p:nvSpPr>
            <p:cNvPr id="13" name="TextBox 12">
              <a:extLst>
                <a:ext uri="{FF2B5EF4-FFF2-40B4-BE49-F238E27FC236}">
                  <a16:creationId xmlns:a16="http://schemas.microsoft.com/office/drawing/2014/main" id="{F981469D-6EAA-7814-851C-E996E2BEBDF8}"/>
                </a:ext>
              </a:extLst>
            </p:cNvPr>
            <p:cNvSpPr txBox="1"/>
            <p:nvPr/>
          </p:nvSpPr>
          <p:spPr>
            <a:xfrm>
              <a:off x="8920370" y="4119601"/>
              <a:ext cx="326939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Firebase is used to store the uploaded image and provides an endpoint URL to call the API  </a:t>
              </a:r>
            </a:p>
          </p:txBody>
        </p:sp>
      </p:grpSp>
      <p:grpSp>
        <p:nvGrpSpPr>
          <p:cNvPr id="37" name="Group 36">
            <a:extLst>
              <a:ext uri="{FF2B5EF4-FFF2-40B4-BE49-F238E27FC236}">
                <a16:creationId xmlns:a16="http://schemas.microsoft.com/office/drawing/2014/main" id="{334EBB0A-116D-4114-DAC6-412748BE7DB9}"/>
              </a:ext>
            </a:extLst>
          </p:cNvPr>
          <p:cNvGrpSpPr/>
          <p:nvPr/>
        </p:nvGrpSpPr>
        <p:grpSpPr>
          <a:xfrm>
            <a:off x="4576970" y="1806797"/>
            <a:ext cx="3765904" cy="4301765"/>
            <a:chOff x="4576970" y="1806797"/>
            <a:chExt cx="3765904" cy="4301765"/>
          </a:xfrm>
        </p:grpSpPr>
        <p:grpSp>
          <p:nvGrpSpPr>
            <p:cNvPr id="33" name="Group 32">
              <a:extLst>
                <a:ext uri="{FF2B5EF4-FFF2-40B4-BE49-F238E27FC236}">
                  <a16:creationId xmlns:a16="http://schemas.microsoft.com/office/drawing/2014/main" id="{C6A2893C-B5B9-C4F1-5355-D83A438BA259}"/>
                </a:ext>
              </a:extLst>
            </p:cNvPr>
            <p:cNvGrpSpPr/>
            <p:nvPr/>
          </p:nvGrpSpPr>
          <p:grpSpPr>
            <a:xfrm>
              <a:off x="5569728" y="1806797"/>
              <a:ext cx="1780388" cy="1046739"/>
              <a:chOff x="5238138" y="1845632"/>
              <a:chExt cx="1780388" cy="1046739"/>
            </a:xfrm>
          </p:grpSpPr>
          <p:grpSp>
            <p:nvGrpSpPr>
              <p:cNvPr id="8" name="Group 7">
                <a:extLst>
                  <a:ext uri="{FF2B5EF4-FFF2-40B4-BE49-F238E27FC236}">
                    <a16:creationId xmlns:a16="http://schemas.microsoft.com/office/drawing/2014/main" id="{7DBCCF23-B457-8CBE-6B75-5F410E55242E}"/>
                  </a:ext>
                </a:extLst>
              </p:cNvPr>
              <p:cNvGrpSpPr/>
              <p:nvPr/>
            </p:nvGrpSpPr>
            <p:grpSpPr>
              <a:xfrm>
                <a:off x="5238138" y="1845632"/>
                <a:ext cx="792727" cy="1046739"/>
                <a:chOff x="5203153" y="4618237"/>
                <a:chExt cx="792727" cy="1046739"/>
              </a:xfrm>
            </p:grpSpPr>
            <p:pic>
              <p:nvPicPr>
                <p:cNvPr id="6" name="Picture 5" descr="Flask Extension Development — Flask Documentation (2.0.x)">
                  <a:extLst>
                    <a:ext uri="{FF2B5EF4-FFF2-40B4-BE49-F238E27FC236}">
                      <a16:creationId xmlns:a16="http://schemas.microsoft.com/office/drawing/2014/main" id="{B6ACB63F-4E55-3E7E-DE39-7CED0C6E8254}"/>
                    </a:ext>
                  </a:extLst>
                </p:cNvPr>
                <p:cNvPicPr>
                  <a:picLocks noChangeAspect="1"/>
                </p:cNvPicPr>
                <p:nvPr/>
              </p:nvPicPr>
              <p:blipFill>
                <a:blip r:embed="rId18"/>
                <a:stretch>
                  <a:fillRect/>
                </a:stretch>
              </p:blipFill>
              <p:spPr>
                <a:xfrm>
                  <a:off x="5238750" y="4618237"/>
                  <a:ext cx="718500" cy="681525"/>
                </a:xfrm>
                <a:prstGeom prst="rect">
                  <a:avLst/>
                </a:prstGeom>
              </p:spPr>
            </p:pic>
            <p:sp>
              <p:nvSpPr>
                <p:cNvPr id="7" name="TextBox 6">
                  <a:extLst>
                    <a:ext uri="{FF2B5EF4-FFF2-40B4-BE49-F238E27FC236}">
                      <a16:creationId xmlns:a16="http://schemas.microsoft.com/office/drawing/2014/main" id="{D0E9E9A0-B3FD-F777-5BAF-A3298D50160F}"/>
                    </a:ext>
                  </a:extLst>
                </p:cNvPr>
                <p:cNvSpPr txBox="1"/>
                <p:nvPr/>
              </p:nvSpPr>
              <p:spPr>
                <a:xfrm>
                  <a:off x="5203153" y="5295644"/>
                  <a:ext cx="79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36" name="Group 35">
                <a:extLst>
                  <a:ext uri="{FF2B5EF4-FFF2-40B4-BE49-F238E27FC236}">
                    <a16:creationId xmlns:a16="http://schemas.microsoft.com/office/drawing/2014/main" id="{291EA680-DA22-5184-BF3B-662CD2F69C21}"/>
                  </a:ext>
                </a:extLst>
              </p:cNvPr>
              <p:cNvGrpSpPr/>
              <p:nvPr/>
            </p:nvGrpSpPr>
            <p:grpSpPr>
              <a:xfrm>
                <a:off x="6209006" y="1869198"/>
                <a:ext cx="809520" cy="1021796"/>
                <a:chOff x="3982066" y="5304650"/>
                <a:chExt cx="761469" cy="965173"/>
              </a:xfrm>
            </p:grpSpPr>
            <p:pic>
              <p:nvPicPr>
                <p:cNvPr id="34" name="Graphic 33" descr="Python">
                  <a:extLst>
                    <a:ext uri="{FF2B5EF4-FFF2-40B4-BE49-F238E27FC236}">
                      <a16:creationId xmlns:a16="http://schemas.microsoft.com/office/drawing/2014/main" id="{4E70697F-587E-F080-224E-38BC3872540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41342" y="5304650"/>
                  <a:ext cx="645310" cy="645310"/>
                </a:xfrm>
                <a:prstGeom prst="rect">
                  <a:avLst/>
                </a:prstGeom>
              </p:spPr>
            </p:pic>
            <p:sp>
              <p:nvSpPr>
                <p:cNvPr id="35" name="TextBox 34">
                  <a:extLst>
                    <a:ext uri="{FF2B5EF4-FFF2-40B4-BE49-F238E27FC236}">
                      <a16:creationId xmlns:a16="http://schemas.microsoft.com/office/drawing/2014/main" id="{F31DF4F9-49A3-794F-B330-A2F6CF4746D3}"/>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sp>
          <p:nvSpPr>
            <p:cNvPr id="25" name="TextBox 24">
              <a:extLst>
                <a:ext uri="{FF2B5EF4-FFF2-40B4-BE49-F238E27FC236}">
                  <a16:creationId xmlns:a16="http://schemas.microsoft.com/office/drawing/2014/main" id="{B4F65388-53E7-9A76-1CF1-11A496DAEA04}"/>
                </a:ext>
              </a:extLst>
            </p:cNvPr>
            <p:cNvSpPr txBox="1"/>
            <p:nvPr/>
          </p:nvSpPr>
          <p:spPr>
            <a:xfrm>
              <a:off x="4576970" y="4169570"/>
              <a:ext cx="3765904" cy="1938992"/>
            </a:xfrm>
            <a:prstGeom prst="rect">
              <a:avLst/>
            </a:prstGeom>
            <a:noFill/>
          </p:spPr>
          <p:txBody>
            <a:bodyPr wrap="square">
              <a:spAutoFit/>
            </a:bodyPr>
            <a:lstStyle/>
            <a:p>
              <a:pPr algn="ctr"/>
              <a:r>
                <a:rPr lang="en-US" sz="2400"/>
                <a:t>Python's micro framework Flask is used  to render the chest x-ray findings on the user interface by calling the trained model </a:t>
              </a:r>
            </a:p>
          </p:txBody>
        </p:sp>
      </p:grpSp>
    </p:spTree>
    <p:extLst>
      <p:ext uri="{BB962C8B-B14F-4D97-AF65-F5344CB8AC3E}">
        <p14:creationId xmlns:p14="http://schemas.microsoft.com/office/powerpoint/2010/main" val="334106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rtlCol="0">
            <a:spAutoFit/>
          </a:bodyPr>
          <a:lstStyle/>
          <a:p>
            <a:r>
              <a:rPr lang="en-US" sz="3600" b="1"/>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800767"/>
          </a:xfrm>
          <a:prstGeom prst="rect">
            <a:avLst/>
          </a:prstGeom>
        </p:spPr>
        <p:txBody>
          <a:bodyPr wrap="square" lIns="91440" tIns="45720" rIns="91440" bIns="45720" rtlCol="0" anchor="t">
            <a:spAutoFit/>
          </a:bodyPr>
          <a:lstStyle/>
          <a:p>
            <a:r>
              <a:rPr lang="en-US" sz="2800" b="1"/>
              <a:t>Project Overview:</a:t>
            </a:r>
          </a:p>
          <a:p>
            <a:pPr marL="285750" indent="-285750">
              <a:buFont typeface="Arial" panose="020B0604020202020204" pitchFamily="34" charset="0"/>
              <a:buChar char="•"/>
            </a:pPr>
            <a:r>
              <a:rPr lang="en-US" sz="2000"/>
              <a:t>MVP</a:t>
            </a:r>
          </a:p>
          <a:p>
            <a:pPr marL="285750" indent="-285750">
              <a:buFont typeface="Arial" panose="020B0604020202020204" pitchFamily="34" charset="0"/>
              <a:buChar char="•"/>
            </a:pPr>
            <a:r>
              <a:rPr lang="en-US" sz="2000"/>
              <a:t>Languages and Tools</a:t>
            </a:r>
          </a:p>
          <a:p>
            <a:pPr marL="285750" indent="-285750">
              <a:buFont typeface="Arial" panose="020B0604020202020204" pitchFamily="34" charset="0"/>
              <a:buChar char="•"/>
            </a:pPr>
            <a:r>
              <a:rPr lang="en-US" sz="2000"/>
              <a:t>Algorithms</a:t>
            </a:r>
          </a:p>
          <a:p>
            <a:pPr marL="285750" indent="-285750">
              <a:buFont typeface="Arial" panose="020B0604020202020204" pitchFamily="34" charset="0"/>
              <a:buChar char="•"/>
            </a:pPr>
            <a:r>
              <a:rPr lang="en-US" sz="2000"/>
              <a:t>Diagrams</a:t>
            </a:r>
          </a:p>
          <a:p>
            <a:pPr marL="285750" indent="-285750">
              <a:buFont typeface="Arial" panose="020B0604020202020204" pitchFamily="34" charset="0"/>
              <a:buChar char="•"/>
            </a:pPr>
            <a:r>
              <a:rPr lang="en-US" sz="2000"/>
              <a:t>Sprint 2 Recap</a:t>
            </a:r>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rtlCol="0">
            <a:spAutoFit/>
          </a:bodyPr>
          <a:lstStyle/>
          <a:p>
            <a:r>
              <a:rPr lang="en-US" sz="3600" b="1"/>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2985433"/>
          </a:xfrm>
          <a:prstGeom prst="rect">
            <a:avLst/>
          </a:prstGeom>
        </p:spPr>
        <p:txBody>
          <a:bodyPr wrap="square" lIns="91440" tIns="45720" rIns="91440" bIns="45720" rtlCol="0" anchor="t">
            <a:spAutoFit/>
          </a:bodyPr>
          <a:lstStyle/>
          <a:p>
            <a:r>
              <a:rPr lang="en-US" sz="2800" b="1"/>
              <a:t>Backlogs:</a:t>
            </a:r>
          </a:p>
          <a:p>
            <a:pPr marL="285750" indent="-285750">
              <a:buFont typeface="Arial" panose="020B0604020202020204" pitchFamily="34" charset="0"/>
              <a:buChar char="•"/>
            </a:pPr>
            <a:r>
              <a:rPr lang="en-US" sz="2000"/>
              <a:t>Product Backlog</a:t>
            </a:r>
          </a:p>
          <a:p>
            <a:pPr marL="285750" indent="-285750">
              <a:buFont typeface="Arial" panose="020B0604020202020204" pitchFamily="34" charset="0"/>
              <a:buChar char="•"/>
            </a:pPr>
            <a:r>
              <a:rPr lang="en-US" sz="2000"/>
              <a:t>Sprint 3 Backlog</a:t>
            </a:r>
          </a:p>
          <a:p>
            <a:pPr marL="285750" indent="-285750">
              <a:buFont typeface="Arial" panose="020B0604020202020204" pitchFamily="34" charset="0"/>
              <a:buChar char="•"/>
            </a:pPr>
            <a:r>
              <a:rPr lang="en-US" sz="2000"/>
              <a:t>Test Cases</a:t>
            </a:r>
            <a:endParaRPr lang="en-US"/>
          </a:p>
          <a:p>
            <a:pPr marL="285750" indent="-285750">
              <a:buFont typeface="Arial" panose="020B0604020202020204" pitchFamily="34" charset="0"/>
              <a:buChar char="•"/>
            </a:pPr>
            <a:r>
              <a:rPr lang="en-US" sz="2000"/>
              <a:t>Story Completion</a:t>
            </a:r>
            <a:endParaRPr lang="en-US"/>
          </a:p>
          <a:p>
            <a:pPr marL="285750" indent="-285750">
              <a:buFont typeface="Arial" panose="020B0604020202020204" pitchFamily="34" charset="0"/>
              <a:buChar char="•"/>
            </a:pPr>
            <a:endParaRPr lang="en-US" sz="2000"/>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rtlCol="0">
            <a:spAutoFit/>
          </a:bodyPr>
          <a:lstStyle/>
          <a:p>
            <a:r>
              <a:rPr lang="en-US" sz="3600" b="1"/>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lIns="91440" tIns="45720" rIns="91440" bIns="45720" rtlCol="0" anchor="t">
            <a:spAutoFit/>
          </a:bodyPr>
          <a:lstStyle/>
          <a:p>
            <a:r>
              <a:rPr lang="en-US" sz="2800" b="1"/>
              <a:t>Team Metrics:</a:t>
            </a:r>
          </a:p>
          <a:p>
            <a:pPr marL="285750" indent="-285750">
              <a:buFont typeface="Arial" panose="020B0604020202020204" pitchFamily="34" charset="0"/>
              <a:buChar char="•"/>
            </a:pPr>
            <a:r>
              <a:rPr lang="en-US" sz="2000"/>
              <a:t>Team Velocity</a:t>
            </a:r>
          </a:p>
          <a:p>
            <a:pPr marL="285750" indent="-285750">
              <a:buFont typeface="Arial" panose="020B0604020202020204" pitchFamily="34" charset="0"/>
              <a:buChar char="•"/>
            </a:pPr>
            <a:r>
              <a:rPr lang="en-US" sz="2000"/>
              <a:t>Burndown Charts</a:t>
            </a:r>
          </a:p>
          <a:p>
            <a:pPr marL="285750" indent="-285750">
              <a:buFont typeface="Arial" panose="020B0604020202020204" pitchFamily="34" charset="0"/>
              <a:buChar char="•"/>
            </a:pPr>
            <a:r>
              <a:rPr lang="en-US" sz="2000"/>
              <a:t>Retrospective </a:t>
            </a:r>
          </a:p>
          <a:p>
            <a:endParaRPr lang="en-US" sz="2000"/>
          </a:p>
        </p:txBody>
      </p:sp>
      <p:sp>
        <p:nvSpPr>
          <p:cNvPr id="25" name="TextBox 24">
            <a:extLst>
              <a:ext uri="{FF2B5EF4-FFF2-40B4-BE49-F238E27FC236}">
                <a16:creationId xmlns:a16="http://schemas.microsoft.com/office/drawing/2014/main" id="{883EC3F2-746D-C142-BF5F-B81D40B4EE96}"/>
              </a:ext>
            </a:extLst>
          </p:cNvPr>
          <p:cNvSpPr txBox="1"/>
          <p:nvPr/>
        </p:nvSpPr>
        <p:spPr>
          <a:xfrm>
            <a:off x="9607434" y="2144714"/>
            <a:ext cx="1900237" cy="646331"/>
          </a:xfrm>
          <a:prstGeom prst="rect">
            <a:avLst/>
          </a:prstGeom>
        </p:spPr>
        <p:txBody>
          <a:bodyPr wrap="square" rtlCol="0">
            <a:spAutoFit/>
          </a:bodyPr>
          <a:lstStyle/>
          <a:p>
            <a:r>
              <a:rPr lang="en-US" sz="3600" b="1"/>
              <a:t>05</a:t>
            </a:r>
          </a:p>
        </p:txBody>
      </p:sp>
      <p:sp>
        <p:nvSpPr>
          <p:cNvPr id="26" name="TextBox 25">
            <a:extLst>
              <a:ext uri="{FF2B5EF4-FFF2-40B4-BE49-F238E27FC236}">
                <a16:creationId xmlns:a16="http://schemas.microsoft.com/office/drawing/2014/main" id="{93D990F2-B0D6-AFAB-DA8D-DC0CEB701C8B}"/>
              </a:ext>
            </a:extLst>
          </p:cNvPr>
          <p:cNvSpPr txBox="1"/>
          <p:nvPr/>
        </p:nvSpPr>
        <p:spPr>
          <a:xfrm>
            <a:off x="9626742" y="2729489"/>
            <a:ext cx="2629877" cy="3293209"/>
          </a:xfrm>
          <a:prstGeom prst="rect">
            <a:avLst/>
          </a:prstGeom>
        </p:spPr>
        <p:txBody>
          <a:bodyPr wrap="square" lIns="91440" tIns="45720" rIns="91440" bIns="45720" rtlCol="0" anchor="t">
            <a:spAutoFit/>
          </a:bodyPr>
          <a:lstStyle/>
          <a:p>
            <a:r>
              <a:rPr lang="en-US" sz="2800" b="1"/>
              <a:t>Product:</a:t>
            </a:r>
          </a:p>
          <a:p>
            <a:pPr marL="342900" indent="-342900">
              <a:buFont typeface="Arial" panose="020B0604020202020204" pitchFamily="34" charset="0"/>
              <a:buChar char="•"/>
            </a:pPr>
            <a:r>
              <a:rPr lang="en-US" sz="2000"/>
              <a:t>Sprint 4 Stories</a:t>
            </a:r>
          </a:p>
          <a:p>
            <a:pPr marL="342900" indent="-342900">
              <a:buFont typeface="Arial" panose="020B0604020202020204" pitchFamily="34" charset="0"/>
              <a:buChar char="•"/>
            </a:pPr>
            <a:r>
              <a:rPr lang="en-US" sz="2000"/>
              <a:t>Application Screenshots</a:t>
            </a:r>
          </a:p>
          <a:p>
            <a:pPr marL="342900" indent="-342900">
              <a:buFont typeface="Arial" panose="020B0604020202020204" pitchFamily="34" charset="0"/>
              <a:buChar char="•"/>
            </a:pPr>
            <a:r>
              <a:rPr lang="en-US" sz="2000"/>
              <a:t>API</a:t>
            </a:r>
          </a:p>
          <a:p>
            <a:pPr marL="342900" indent="-342900">
              <a:buFont typeface="Arial" panose="020B0604020202020204" pitchFamily="34" charset="0"/>
              <a:buChar char="•"/>
            </a:pPr>
            <a:r>
              <a:rPr lang="en-US" sz="2000">
                <a:ea typeface="+mn-lt"/>
                <a:cs typeface="+mn-lt"/>
              </a:rPr>
              <a:t>Live Application Demo</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rtlCol="0">
            <a:spAutoFit/>
          </a:bodyPr>
          <a:lstStyle/>
          <a:p>
            <a:r>
              <a:rPr lang="en-US" sz="3600" b="1"/>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3600986"/>
          </a:xfrm>
          <a:prstGeom prst="rect">
            <a:avLst/>
          </a:prstGeom>
        </p:spPr>
        <p:txBody>
          <a:bodyPr wrap="square" lIns="91440" tIns="45720" rIns="91440" bIns="45720" rtlCol="0" anchor="t">
            <a:spAutoFit/>
          </a:bodyPr>
          <a:lstStyle/>
          <a:p>
            <a:r>
              <a:rPr lang="en-US" sz="2800" b="1"/>
              <a:t>Recap:</a:t>
            </a:r>
            <a:endParaRPr lang="en-US"/>
          </a:p>
          <a:p>
            <a:pPr marL="285750" indent="-285750">
              <a:buFont typeface="Arial" panose="020B0604020202020204" pitchFamily="34" charset="0"/>
              <a:buChar char="•"/>
            </a:pPr>
            <a:r>
              <a:rPr lang="en-US" sz="2000"/>
              <a:t>Member Names</a:t>
            </a:r>
          </a:p>
          <a:p>
            <a:pPr marL="285750" indent="-285750">
              <a:buFont typeface="Arial" panose="020B0604020202020204" pitchFamily="34" charset="0"/>
              <a:buChar char="•"/>
            </a:pPr>
            <a:r>
              <a:rPr lang="en-US" sz="2000"/>
              <a:t>Roles and Responsibilities</a:t>
            </a:r>
          </a:p>
          <a:p>
            <a:pPr marL="285750" indent="-285750">
              <a:buFont typeface="Arial" panose="020B0604020202020204" pitchFamily="34" charset="0"/>
              <a:buChar char="•"/>
            </a:pPr>
            <a:r>
              <a:rPr lang="en-US" sz="2000"/>
              <a:t>Improvements </a:t>
            </a:r>
          </a:p>
          <a:p>
            <a:pPr marL="285750" indent="-285750">
              <a:buFont typeface="Arial" panose="020B0604020202020204" pitchFamily="34" charset="0"/>
              <a:buChar char="•"/>
            </a:pPr>
            <a:r>
              <a:rPr lang="en-US" sz="2000"/>
              <a:t>Project Description</a:t>
            </a:r>
          </a:p>
          <a:p>
            <a:pPr marL="285750" indent="-285750">
              <a:buFont typeface="Arial" panose="020B0604020202020204" pitchFamily="34" charset="0"/>
              <a:buChar char="•"/>
            </a:pPr>
            <a:r>
              <a:rPr lang="en-US" sz="2000"/>
              <a:t>Team Working Agreement</a:t>
            </a:r>
          </a:p>
          <a:p>
            <a:pPr marL="285750" indent="-285750">
              <a:buFont typeface="Arial" panose="020B0604020202020204" pitchFamily="34" charset="0"/>
              <a:buChar char="•"/>
            </a:pPr>
            <a:r>
              <a:rPr lang="en-US" sz="2000"/>
              <a:t>Personas</a:t>
            </a:r>
          </a:p>
          <a:p>
            <a:endParaRPr lang="en-US" sz="2000"/>
          </a:p>
        </p:txBody>
      </p:sp>
    </p:spTree>
    <p:extLst>
      <p:ext uri="{BB962C8B-B14F-4D97-AF65-F5344CB8AC3E}">
        <p14:creationId xmlns:p14="http://schemas.microsoft.com/office/powerpoint/2010/main" val="3015194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9554600" cy="1015663"/>
          </a:xfrm>
          <a:prstGeom prst="rect">
            <a:avLst/>
          </a:prstGeom>
          <a:noFill/>
        </p:spPr>
        <p:txBody>
          <a:bodyPr wrap="square" lIns="91440" tIns="45720" rIns="91440" bIns="45720" rtlCol="0" anchor="t">
            <a:spAutoFit/>
          </a:bodyPr>
          <a:lstStyle/>
          <a:p>
            <a:pPr algn="ctr"/>
            <a:r>
              <a:rPr lang="en-US" sz="6000">
                <a:latin typeface="Aharoni"/>
                <a:cs typeface="Aharoni"/>
              </a:rPr>
              <a:t>Technologies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17" name="TextBox 16">
            <a:extLst>
              <a:ext uri="{FF2B5EF4-FFF2-40B4-BE49-F238E27FC236}">
                <a16:creationId xmlns:a16="http://schemas.microsoft.com/office/drawing/2014/main" id="{0554D90E-18D6-8B60-F951-CFF7AFC9C50E}"/>
              </a:ext>
            </a:extLst>
          </p:cNvPr>
          <p:cNvSpPr txBox="1"/>
          <p:nvPr/>
        </p:nvSpPr>
        <p:spPr>
          <a:xfrm>
            <a:off x="2604055" y="4087282"/>
            <a:ext cx="698223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Arial"/>
              </a:rPr>
              <a:t>Figma, </a:t>
            </a:r>
            <a:r>
              <a:rPr lang="en-US" sz="2400" err="1">
                <a:cs typeface="Arial"/>
              </a:rPr>
              <a:t>VSCode</a:t>
            </a:r>
            <a:r>
              <a:rPr lang="en-US" sz="2400">
                <a:cs typeface="Arial"/>
              </a:rPr>
              <a:t>, and GitHub are tools used for efficient collaboration. Figma enables a seamless contribution for the overall development. </a:t>
            </a:r>
            <a:r>
              <a:rPr lang="en-US" sz="2400" err="1">
                <a:cs typeface="Arial"/>
              </a:rPr>
              <a:t>VSCode</a:t>
            </a:r>
            <a:r>
              <a:rPr lang="en-US" sz="2400">
                <a:cs typeface="Arial"/>
              </a:rPr>
              <a:t> is the chosen code editor.  GitHub allows remote version control and collaborative development. Docker simplifies deployment across all platforms. Insomnia is a tool used to test the APIs. </a:t>
            </a:r>
          </a:p>
        </p:txBody>
      </p:sp>
      <p:grpSp>
        <p:nvGrpSpPr>
          <p:cNvPr id="23" name="Group 22">
            <a:extLst>
              <a:ext uri="{FF2B5EF4-FFF2-40B4-BE49-F238E27FC236}">
                <a16:creationId xmlns:a16="http://schemas.microsoft.com/office/drawing/2014/main" id="{D5EAAE0E-BE78-ED6A-93DB-D76463DCE6C5}"/>
              </a:ext>
            </a:extLst>
          </p:cNvPr>
          <p:cNvGrpSpPr/>
          <p:nvPr/>
        </p:nvGrpSpPr>
        <p:grpSpPr>
          <a:xfrm>
            <a:off x="4860154" y="1580267"/>
            <a:ext cx="3593846" cy="2425388"/>
            <a:chOff x="4860154" y="1580267"/>
            <a:chExt cx="3593846" cy="2425388"/>
          </a:xfrm>
        </p:grpSpPr>
        <p:grpSp>
          <p:nvGrpSpPr>
            <p:cNvPr id="42" name="Group 41">
              <a:extLst>
                <a:ext uri="{FF2B5EF4-FFF2-40B4-BE49-F238E27FC236}">
                  <a16:creationId xmlns:a16="http://schemas.microsoft.com/office/drawing/2014/main" id="{23140D12-D313-5A89-0E78-987AF18B664D}"/>
                </a:ext>
              </a:extLst>
            </p:cNvPr>
            <p:cNvGrpSpPr/>
            <p:nvPr/>
          </p:nvGrpSpPr>
          <p:grpSpPr>
            <a:xfrm>
              <a:off x="4949104" y="1644410"/>
              <a:ext cx="856311" cy="1181477"/>
              <a:chOff x="9752561" y="2773227"/>
              <a:chExt cx="612681" cy="935482"/>
            </a:xfrm>
          </p:grpSpPr>
          <p:pic>
            <p:nvPicPr>
              <p:cNvPr id="52" name="Graphic 51" descr="Figma">
                <a:extLst>
                  <a:ext uri="{FF2B5EF4-FFF2-40B4-BE49-F238E27FC236}">
                    <a16:creationId xmlns:a16="http://schemas.microsoft.com/office/drawing/2014/main" id="{C7F30672-EF73-3E6D-C22C-18A33ACC2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8770" y="2773227"/>
                <a:ext cx="500264" cy="562495"/>
              </a:xfrm>
              <a:prstGeom prst="rect">
                <a:avLst/>
              </a:prstGeom>
            </p:spPr>
          </p:pic>
          <p:sp>
            <p:nvSpPr>
              <p:cNvPr id="53" name="TextBox 18">
                <a:extLst>
                  <a:ext uri="{FF2B5EF4-FFF2-40B4-BE49-F238E27FC236}">
                    <a16:creationId xmlns:a16="http://schemas.microsoft.com/office/drawing/2014/main" id="{EADFEEE8-C6B1-6D13-9852-9716C1842337}"/>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43" name="Group 42">
              <a:extLst>
                <a:ext uri="{FF2B5EF4-FFF2-40B4-BE49-F238E27FC236}">
                  <a16:creationId xmlns:a16="http://schemas.microsoft.com/office/drawing/2014/main" id="{4DCF1A09-FBB9-4B5C-2D9A-25CB2B26D60C}"/>
                </a:ext>
              </a:extLst>
            </p:cNvPr>
            <p:cNvGrpSpPr/>
            <p:nvPr/>
          </p:nvGrpSpPr>
          <p:grpSpPr>
            <a:xfrm>
              <a:off x="6134843" y="1580267"/>
              <a:ext cx="1197003" cy="1175934"/>
              <a:chOff x="9356976" y="5676841"/>
              <a:chExt cx="856442" cy="931093"/>
            </a:xfrm>
          </p:grpSpPr>
          <p:pic>
            <p:nvPicPr>
              <p:cNvPr id="50" name="Graphic 49" descr="VSCode">
                <a:extLst>
                  <a:ext uri="{FF2B5EF4-FFF2-40B4-BE49-F238E27FC236}">
                    <a16:creationId xmlns:a16="http://schemas.microsoft.com/office/drawing/2014/main" id="{AA890FCF-574A-B9C1-C33A-CBD5DA50AA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9469" y="5676841"/>
                <a:ext cx="506184" cy="569153"/>
              </a:xfrm>
              <a:prstGeom prst="rect">
                <a:avLst/>
              </a:prstGeom>
            </p:spPr>
          </p:pic>
          <p:sp>
            <p:nvSpPr>
              <p:cNvPr id="51" name="TextBox 18">
                <a:extLst>
                  <a:ext uri="{FF2B5EF4-FFF2-40B4-BE49-F238E27FC236}">
                    <a16:creationId xmlns:a16="http://schemas.microsoft.com/office/drawing/2014/main" id="{71890471-F557-899A-EA95-F89741CD6876}"/>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4" name="Group 43">
              <a:extLst>
                <a:ext uri="{FF2B5EF4-FFF2-40B4-BE49-F238E27FC236}">
                  <a16:creationId xmlns:a16="http://schemas.microsoft.com/office/drawing/2014/main" id="{0ED1DAED-784B-4165-9024-93706B7F148D}"/>
                </a:ext>
              </a:extLst>
            </p:cNvPr>
            <p:cNvGrpSpPr/>
            <p:nvPr/>
          </p:nvGrpSpPr>
          <p:grpSpPr>
            <a:xfrm>
              <a:off x="4860154" y="2823876"/>
              <a:ext cx="1034210" cy="1180054"/>
              <a:chOff x="9688918" y="4847194"/>
              <a:chExt cx="739966" cy="934355"/>
            </a:xfrm>
          </p:grpSpPr>
          <p:pic>
            <p:nvPicPr>
              <p:cNvPr id="48" name="Graphic 47" descr="Docker">
                <a:extLst>
                  <a:ext uri="{FF2B5EF4-FFF2-40B4-BE49-F238E27FC236}">
                    <a16:creationId xmlns:a16="http://schemas.microsoft.com/office/drawing/2014/main" id="{3347B3FB-C983-8568-E330-C4543D010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5197" y="4847194"/>
                <a:ext cx="502511" cy="565023"/>
              </a:xfrm>
              <a:prstGeom prst="rect">
                <a:avLst/>
              </a:prstGeom>
            </p:spPr>
          </p:pic>
          <p:sp>
            <p:nvSpPr>
              <p:cNvPr id="49" name="TextBox 18">
                <a:extLst>
                  <a:ext uri="{FF2B5EF4-FFF2-40B4-BE49-F238E27FC236}">
                    <a16:creationId xmlns:a16="http://schemas.microsoft.com/office/drawing/2014/main" id="{F838D9FB-F271-9C63-BCD9-00C2D5196C79}"/>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45" name="Group 44">
              <a:extLst>
                <a:ext uri="{FF2B5EF4-FFF2-40B4-BE49-F238E27FC236}">
                  <a16:creationId xmlns:a16="http://schemas.microsoft.com/office/drawing/2014/main" id="{5C39F866-E975-6751-8CC2-804E4901A154}"/>
                </a:ext>
              </a:extLst>
            </p:cNvPr>
            <p:cNvGrpSpPr/>
            <p:nvPr/>
          </p:nvGrpSpPr>
          <p:grpSpPr>
            <a:xfrm>
              <a:off x="6206473" y="2903589"/>
              <a:ext cx="1053743" cy="1102066"/>
              <a:chOff x="10090271" y="5474772"/>
              <a:chExt cx="753941" cy="872605"/>
            </a:xfrm>
          </p:grpSpPr>
          <p:pic>
            <p:nvPicPr>
              <p:cNvPr id="46" name="Picture 45" descr="Github">
                <a:extLst>
                  <a:ext uri="{FF2B5EF4-FFF2-40B4-BE49-F238E27FC236}">
                    <a16:creationId xmlns:a16="http://schemas.microsoft.com/office/drawing/2014/main" id="{6BC6F6BD-06BA-E9CE-950A-62E9678208CA}"/>
                  </a:ext>
                </a:extLst>
              </p:cNvPr>
              <p:cNvPicPr>
                <a:picLocks noChangeAspect="1"/>
              </p:cNvPicPr>
              <p:nvPr/>
            </p:nvPicPr>
            <p:blipFill rotWithShape="1">
              <a:blip r:embed="rId10"/>
              <a:srcRect l="7441" t="-3662" r="8534" b="29736"/>
              <a:stretch/>
            </p:blipFill>
            <p:spPr>
              <a:xfrm>
                <a:off x="10198139" y="5474772"/>
                <a:ext cx="512827" cy="507333"/>
              </a:xfrm>
              <a:prstGeom prst="rect">
                <a:avLst/>
              </a:prstGeom>
            </p:spPr>
          </p:pic>
          <p:sp>
            <p:nvSpPr>
              <p:cNvPr id="47" name="TextBox 18">
                <a:extLst>
                  <a:ext uri="{FF2B5EF4-FFF2-40B4-BE49-F238E27FC236}">
                    <a16:creationId xmlns:a16="http://schemas.microsoft.com/office/drawing/2014/main" id="{58B676E4-A44F-DCC6-EFC9-BAEBDEE07073}"/>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7F08591F-DDC4-0045-AC8D-E954AB1909F8}"/>
                </a:ext>
              </a:extLst>
            </p:cNvPr>
            <p:cNvGrpSpPr/>
            <p:nvPr/>
          </p:nvGrpSpPr>
          <p:grpSpPr>
            <a:xfrm>
              <a:off x="7565515" y="2049000"/>
              <a:ext cx="888485" cy="1285260"/>
              <a:chOff x="3563515" y="3909000"/>
              <a:chExt cx="888485" cy="1285260"/>
            </a:xfrm>
          </p:grpSpPr>
          <p:pic>
            <p:nvPicPr>
              <p:cNvPr id="11" name="Picture 10" descr="A purple and white circle with a black background&#10;&#10;Description automatically generated">
                <a:extLst>
                  <a:ext uri="{FF2B5EF4-FFF2-40B4-BE49-F238E27FC236}">
                    <a16:creationId xmlns:a16="http://schemas.microsoft.com/office/drawing/2014/main" id="{82D053C6-FCDB-9E09-25FF-94953DF42EC4}"/>
                  </a:ext>
                </a:extLst>
              </p:cNvPr>
              <p:cNvPicPr>
                <a:picLocks noChangeAspect="1"/>
              </p:cNvPicPr>
              <p:nvPr/>
            </p:nvPicPr>
            <p:blipFill>
              <a:blip r:embed="rId11"/>
              <a:stretch>
                <a:fillRect/>
              </a:stretch>
            </p:blipFill>
            <p:spPr>
              <a:xfrm>
                <a:off x="3570000" y="3909000"/>
                <a:ext cx="882000" cy="888000"/>
              </a:xfrm>
              <a:prstGeom prst="rect">
                <a:avLst/>
              </a:prstGeom>
            </p:spPr>
          </p:pic>
          <p:sp>
            <p:nvSpPr>
              <p:cNvPr id="12" name="TextBox 50">
                <a:extLst>
                  <a:ext uri="{FF2B5EF4-FFF2-40B4-BE49-F238E27FC236}">
                    <a16:creationId xmlns:a16="http://schemas.microsoft.com/office/drawing/2014/main" id="{182D9A54-1EB0-70A0-C6A1-E4766F50D73E}"/>
                  </a:ext>
                </a:extLst>
              </p:cNvPr>
              <p:cNvSpPr txBox="1"/>
              <p:nvPr/>
            </p:nvSpPr>
            <p:spPr>
              <a:xfrm>
                <a:off x="3563515" y="4824928"/>
                <a:ext cx="8769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Insomnia</a:t>
                </a:r>
              </a:p>
            </p:txBody>
          </p:sp>
        </p:grpSp>
      </p:grpSp>
    </p:spTree>
    <p:extLst>
      <p:ext uri="{BB962C8B-B14F-4D97-AF65-F5344CB8AC3E}">
        <p14:creationId xmlns:p14="http://schemas.microsoft.com/office/powerpoint/2010/main" val="192353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Algorithms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19" name="TextBox 18">
            <a:extLst>
              <a:ext uri="{FF2B5EF4-FFF2-40B4-BE49-F238E27FC236}">
                <a16:creationId xmlns:a16="http://schemas.microsoft.com/office/drawing/2014/main" id="{DE6E2466-F45A-157F-BE01-63ABBBD93B10}"/>
              </a:ext>
            </a:extLst>
          </p:cNvPr>
          <p:cNvSpPr txBox="1"/>
          <p:nvPr/>
        </p:nvSpPr>
        <p:spPr>
          <a:xfrm>
            <a:off x="3608413" y="1598162"/>
            <a:ext cx="7505876"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TensorFlow's </a:t>
            </a:r>
            <a:r>
              <a:rPr lang="en-US" sz="3000" err="1"/>
              <a:t>Keras</a:t>
            </a:r>
            <a:r>
              <a:rPr lang="en-US" sz="3000"/>
              <a:t> API is used for building and training our Convolutional Neural Network, which classifies x-ray images for diagnosis. The deep learning model integrates different layers.</a:t>
            </a:r>
          </a:p>
          <a:p>
            <a:endParaRPr lang="en-US" sz="3000"/>
          </a:p>
          <a:p>
            <a:pPr marL="457200" indent="-457200">
              <a:buFont typeface="Calibri"/>
              <a:buChar char="-"/>
            </a:pPr>
            <a:r>
              <a:rPr lang="en-US" sz="2400"/>
              <a:t>Convolutional Layers </a:t>
            </a:r>
          </a:p>
          <a:p>
            <a:pPr marL="457200" indent="-457200">
              <a:buFont typeface="Calibri"/>
              <a:buChar char="-"/>
            </a:pPr>
            <a:r>
              <a:rPr lang="en-US" sz="2400"/>
              <a:t>Batch Normalization</a:t>
            </a:r>
          </a:p>
          <a:p>
            <a:pPr marL="457200" indent="-457200">
              <a:buFont typeface="Calibri"/>
              <a:buChar char="-"/>
            </a:pPr>
            <a:r>
              <a:rPr lang="en-US" sz="2400"/>
              <a:t>Dropout </a:t>
            </a:r>
          </a:p>
          <a:p>
            <a:pPr marL="457200" indent="-457200">
              <a:buFont typeface="Calibri"/>
              <a:buChar char="-"/>
            </a:pPr>
            <a:r>
              <a:rPr lang="en-US" sz="2400"/>
              <a:t>Regularization</a:t>
            </a:r>
          </a:p>
          <a:p>
            <a:endParaRPr lang="en-US" sz="2400"/>
          </a:p>
          <a:p>
            <a:r>
              <a:rPr lang="en-US" sz="2800"/>
              <a:t>We optimized training with the Adam algorithm</a:t>
            </a:r>
          </a:p>
        </p:txBody>
      </p:sp>
      <p:grpSp>
        <p:nvGrpSpPr>
          <p:cNvPr id="18" name="Group 17">
            <a:extLst>
              <a:ext uri="{FF2B5EF4-FFF2-40B4-BE49-F238E27FC236}">
                <a16:creationId xmlns:a16="http://schemas.microsoft.com/office/drawing/2014/main" id="{A19DB666-9798-4709-A687-A62E34B39F3D}"/>
              </a:ext>
            </a:extLst>
          </p:cNvPr>
          <p:cNvGrpSpPr/>
          <p:nvPr/>
        </p:nvGrpSpPr>
        <p:grpSpPr>
          <a:xfrm>
            <a:off x="568250" y="2273438"/>
            <a:ext cx="2522237" cy="3445969"/>
            <a:chOff x="568250" y="2273438"/>
            <a:chExt cx="2522237" cy="3445969"/>
          </a:xfrm>
        </p:grpSpPr>
        <p:grpSp>
          <p:nvGrpSpPr>
            <p:cNvPr id="17" name="Group 16">
              <a:extLst>
                <a:ext uri="{FF2B5EF4-FFF2-40B4-BE49-F238E27FC236}">
                  <a16:creationId xmlns:a16="http://schemas.microsoft.com/office/drawing/2014/main" id="{2211AEEA-6ED5-4EB8-AEE5-BC05A9DCCB70}"/>
                </a:ext>
              </a:extLst>
            </p:cNvPr>
            <p:cNvGrpSpPr/>
            <p:nvPr/>
          </p:nvGrpSpPr>
          <p:grpSpPr>
            <a:xfrm>
              <a:off x="568250" y="2275123"/>
              <a:ext cx="1013457" cy="1311160"/>
              <a:chOff x="568250" y="2275123"/>
              <a:chExt cx="1013457" cy="1311160"/>
            </a:xfrm>
          </p:grpSpPr>
          <p:pic>
            <p:nvPicPr>
              <p:cNvPr id="13" name="Graphic 12" descr="TensorFlow">
                <a:extLst>
                  <a:ext uri="{FF2B5EF4-FFF2-40B4-BE49-F238E27FC236}">
                    <a16:creationId xmlns:a16="http://schemas.microsoft.com/office/drawing/2014/main" id="{E6C6AE56-D87D-9897-48E5-D5C7AECB00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69" y="2275123"/>
                <a:ext cx="586919" cy="799408"/>
              </a:xfrm>
              <a:prstGeom prst="rect">
                <a:avLst/>
              </a:prstGeom>
            </p:spPr>
          </p:pic>
          <p:sp>
            <p:nvSpPr>
              <p:cNvPr id="14" name="TextBox 13">
                <a:extLst>
                  <a:ext uri="{FF2B5EF4-FFF2-40B4-BE49-F238E27FC236}">
                    <a16:creationId xmlns:a16="http://schemas.microsoft.com/office/drawing/2014/main" id="{00453570-E28E-F7B9-BA2E-C77FDDD9EED1}"/>
                  </a:ext>
                </a:extLst>
              </p:cNvPr>
              <p:cNvSpPr txBox="1"/>
              <p:nvPr/>
            </p:nvSpPr>
            <p:spPr>
              <a:xfrm>
                <a:off x="568250" y="3216951"/>
                <a:ext cx="1013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7" name="Group 6">
              <a:extLst>
                <a:ext uri="{FF2B5EF4-FFF2-40B4-BE49-F238E27FC236}">
                  <a16:creationId xmlns:a16="http://schemas.microsoft.com/office/drawing/2014/main" id="{00E424A7-8875-A8E9-9B78-FAD46B5CC241}"/>
                </a:ext>
              </a:extLst>
            </p:cNvPr>
            <p:cNvGrpSpPr/>
            <p:nvPr/>
          </p:nvGrpSpPr>
          <p:grpSpPr>
            <a:xfrm>
              <a:off x="1413588" y="4407604"/>
              <a:ext cx="890070" cy="1311803"/>
              <a:chOff x="4580066" y="2586458"/>
              <a:chExt cx="890070" cy="1311803"/>
            </a:xfrm>
          </p:grpSpPr>
          <p:sp>
            <p:nvSpPr>
              <p:cNvPr id="11" name="TextBox 10">
                <a:extLst>
                  <a:ext uri="{FF2B5EF4-FFF2-40B4-BE49-F238E27FC236}">
                    <a16:creationId xmlns:a16="http://schemas.microsoft.com/office/drawing/2014/main" id="{FEB1000F-D1CC-4B98-334D-2ABF287BDF5B}"/>
                  </a:ext>
                </a:extLst>
              </p:cNvPr>
              <p:cNvSpPr txBox="1"/>
              <p:nvPr/>
            </p:nvSpPr>
            <p:spPr>
              <a:xfrm>
                <a:off x="4769517" y="3528929"/>
                <a:ext cx="480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2" name="Picture 11" descr="A hexagon with colorful squares and a cube&#10;&#10;Description automatically generated">
                <a:extLst>
                  <a:ext uri="{FF2B5EF4-FFF2-40B4-BE49-F238E27FC236}">
                    <a16:creationId xmlns:a16="http://schemas.microsoft.com/office/drawing/2014/main" id="{CED471FE-85FD-6867-5CD4-48642B68F50E}"/>
                  </a:ext>
                </a:extLst>
              </p:cNvPr>
              <p:cNvPicPr>
                <a:picLocks noChangeAspect="1"/>
              </p:cNvPicPr>
              <p:nvPr/>
            </p:nvPicPr>
            <p:blipFill rotWithShape="1">
              <a:blip r:embed="rId6"/>
              <a:srcRect l="24397" r="23592" b="205"/>
              <a:stretch/>
            </p:blipFill>
            <p:spPr>
              <a:xfrm>
                <a:off x="4580066" y="2586458"/>
                <a:ext cx="890070" cy="899100"/>
              </a:xfrm>
              <a:prstGeom prst="rect">
                <a:avLst/>
              </a:prstGeom>
            </p:spPr>
          </p:pic>
        </p:grpSp>
        <p:grpSp>
          <p:nvGrpSpPr>
            <p:cNvPr id="16" name="Group 15">
              <a:extLst>
                <a:ext uri="{FF2B5EF4-FFF2-40B4-BE49-F238E27FC236}">
                  <a16:creationId xmlns:a16="http://schemas.microsoft.com/office/drawing/2014/main" id="{F56EDFC0-4AD4-62C0-97AA-757E7690DE3C}"/>
                </a:ext>
              </a:extLst>
            </p:cNvPr>
            <p:cNvGrpSpPr/>
            <p:nvPr/>
          </p:nvGrpSpPr>
          <p:grpSpPr>
            <a:xfrm>
              <a:off x="2213515" y="2273438"/>
              <a:ext cx="876972" cy="1300822"/>
              <a:chOff x="4421515" y="4763438"/>
              <a:chExt cx="876972" cy="1300822"/>
            </a:xfrm>
          </p:grpSpPr>
          <p:sp>
            <p:nvSpPr>
              <p:cNvPr id="10" name="TextBox 9">
                <a:extLst>
                  <a:ext uri="{FF2B5EF4-FFF2-40B4-BE49-F238E27FC236}">
                    <a16:creationId xmlns:a16="http://schemas.microsoft.com/office/drawing/2014/main" id="{065CB27A-0C41-FC06-5F91-9606C98D2B35}"/>
                  </a:ext>
                </a:extLst>
              </p:cNvPr>
              <p:cNvSpPr txBox="1"/>
              <p:nvPr/>
            </p:nvSpPr>
            <p:spPr>
              <a:xfrm>
                <a:off x="4421515" y="569492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endParaRPr lang="en-US">
                  <a:latin typeface="Agency FB"/>
                </a:endParaRPr>
              </a:p>
            </p:txBody>
          </p:sp>
          <p:pic>
            <p:nvPicPr>
              <p:cNvPr id="2" name="Picture 1" descr="File:Keras logo.svg - Wikipedia">
                <a:extLst>
                  <a:ext uri="{FF2B5EF4-FFF2-40B4-BE49-F238E27FC236}">
                    <a16:creationId xmlns:a16="http://schemas.microsoft.com/office/drawing/2014/main" id="{0E2517A0-169E-49CA-FD95-3C93B804BF33}"/>
                  </a:ext>
                </a:extLst>
              </p:cNvPr>
              <p:cNvPicPr>
                <a:picLocks noChangeAspect="1"/>
              </p:cNvPicPr>
              <p:nvPr/>
            </p:nvPicPr>
            <p:blipFill>
              <a:blip r:embed="rId7"/>
              <a:stretch>
                <a:fillRect/>
              </a:stretch>
            </p:blipFill>
            <p:spPr>
              <a:xfrm>
                <a:off x="4442438" y="4763438"/>
                <a:ext cx="853125" cy="865125"/>
              </a:xfrm>
              <a:prstGeom prst="rect">
                <a:avLst/>
              </a:prstGeom>
            </p:spPr>
          </p:pic>
        </p:grpSp>
        <p:cxnSp>
          <p:nvCxnSpPr>
            <p:cNvPr id="8" name="Straight Arrow Connector 7">
              <a:extLst>
                <a:ext uri="{FF2B5EF4-FFF2-40B4-BE49-F238E27FC236}">
                  <a16:creationId xmlns:a16="http://schemas.microsoft.com/office/drawing/2014/main" id="{BCA92C38-5701-0C9C-44A3-A0BEC2F49AFA}"/>
                </a:ext>
              </a:extLst>
            </p:cNvPr>
            <p:cNvCxnSpPr/>
            <p:nvPr/>
          </p:nvCxnSpPr>
          <p:spPr>
            <a:xfrm>
              <a:off x="1073750" y="3611133"/>
              <a:ext cx="392400" cy="740400"/>
            </a:xfrm>
            <a:prstGeom prst="straightConnector1">
              <a:avLst/>
            </a:prstGeom>
            <a:ln w="57150"/>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F78968F0-D970-2A20-EE89-CF958966E1CF}"/>
                </a:ext>
              </a:extLst>
            </p:cNvPr>
            <p:cNvCxnSpPr>
              <a:cxnSpLocks/>
            </p:cNvCxnSpPr>
            <p:nvPr/>
          </p:nvCxnSpPr>
          <p:spPr>
            <a:xfrm flipH="1">
              <a:off x="2248891" y="3616103"/>
              <a:ext cx="392400" cy="740400"/>
            </a:xfrm>
            <a:prstGeom prst="straightConnector1">
              <a:avLst/>
            </a:prstGeom>
            <a:ln w="57150"/>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8185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Context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medical procedure&#10;&#10;Description automatically generated">
            <a:extLst>
              <a:ext uri="{FF2B5EF4-FFF2-40B4-BE49-F238E27FC236}">
                <a16:creationId xmlns:a16="http://schemas.microsoft.com/office/drawing/2014/main" id="{DCE11933-E81C-CF13-D9C6-F3789F9CFDC6}"/>
              </a:ext>
            </a:extLst>
          </p:cNvPr>
          <p:cNvPicPr>
            <a:picLocks noChangeAspect="1"/>
          </p:cNvPicPr>
          <p:nvPr/>
        </p:nvPicPr>
        <p:blipFill>
          <a:blip r:embed="rId4"/>
          <a:stretch>
            <a:fillRect/>
          </a:stretch>
        </p:blipFill>
        <p:spPr>
          <a:xfrm>
            <a:off x="683868" y="1475569"/>
            <a:ext cx="10823775" cy="5124525"/>
          </a:xfrm>
          <a:prstGeom prst="rect">
            <a:avLst/>
          </a:prstGeom>
        </p:spPr>
      </p:pic>
    </p:spTree>
    <p:extLst>
      <p:ext uri="{BB962C8B-B14F-4D97-AF65-F5344CB8AC3E}">
        <p14:creationId xmlns:p14="http://schemas.microsoft.com/office/powerpoint/2010/main" val="372048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Class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FB2FB2A0-A89B-BC78-9DF2-CE49FBAA590A}"/>
              </a:ext>
            </a:extLst>
          </p:cNvPr>
          <p:cNvPicPr>
            <a:picLocks noChangeAspect="1"/>
          </p:cNvPicPr>
          <p:nvPr/>
        </p:nvPicPr>
        <p:blipFill>
          <a:blip r:embed="rId4"/>
          <a:stretch>
            <a:fillRect/>
          </a:stretch>
        </p:blipFill>
        <p:spPr>
          <a:xfrm>
            <a:off x="3960868" y="1038000"/>
            <a:ext cx="4264264" cy="5766000"/>
          </a:xfrm>
          <a:prstGeom prst="rect">
            <a:avLst/>
          </a:prstGeom>
        </p:spPr>
      </p:pic>
    </p:spTree>
    <p:extLst>
      <p:ext uri="{BB962C8B-B14F-4D97-AF65-F5344CB8AC3E}">
        <p14:creationId xmlns:p14="http://schemas.microsoft.com/office/powerpoint/2010/main" val="35787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ER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medical procedure&#10;&#10;Description automatically generated">
            <a:extLst>
              <a:ext uri="{FF2B5EF4-FFF2-40B4-BE49-F238E27FC236}">
                <a16:creationId xmlns:a16="http://schemas.microsoft.com/office/drawing/2014/main" id="{B4D7BF42-8280-E530-6E5D-F3C4DB9AC614}"/>
              </a:ext>
            </a:extLst>
          </p:cNvPr>
          <p:cNvPicPr>
            <a:picLocks noChangeAspect="1"/>
          </p:cNvPicPr>
          <p:nvPr/>
        </p:nvPicPr>
        <p:blipFill>
          <a:blip r:embed="rId4"/>
          <a:stretch>
            <a:fillRect/>
          </a:stretch>
        </p:blipFill>
        <p:spPr>
          <a:xfrm>
            <a:off x="1333673" y="1310544"/>
            <a:ext cx="9589213" cy="5484061"/>
          </a:xfrm>
          <a:prstGeom prst="rect">
            <a:avLst/>
          </a:prstGeom>
        </p:spPr>
      </p:pic>
    </p:spTree>
    <p:extLst>
      <p:ext uri="{BB962C8B-B14F-4D97-AF65-F5344CB8AC3E}">
        <p14:creationId xmlns:p14="http://schemas.microsoft.com/office/powerpoint/2010/main" val="33812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Architecture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iagram of a computer&#10;&#10;Description automatically generated">
            <a:extLst>
              <a:ext uri="{FF2B5EF4-FFF2-40B4-BE49-F238E27FC236}">
                <a16:creationId xmlns:a16="http://schemas.microsoft.com/office/drawing/2014/main" id="{A7A873D2-019B-0C0F-7C11-9383A332D39D}"/>
              </a:ext>
            </a:extLst>
          </p:cNvPr>
          <p:cNvPicPr>
            <a:picLocks noChangeAspect="1"/>
          </p:cNvPicPr>
          <p:nvPr/>
        </p:nvPicPr>
        <p:blipFill>
          <a:blip r:embed="rId4"/>
          <a:stretch>
            <a:fillRect/>
          </a:stretch>
        </p:blipFill>
        <p:spPr>
          <a:xfrm>
            <a:off x="84666" y="1506605"/>
            <a:ext cx="12022668" cy="4937760"/>
          </a:xfrm>
          <a:prstGeom prst="rect">
            <a:avLst/>
          </a:prstGeom>
          <a:ln>
            <a:noFill/>
          </a:ln>
        </p:spPr>
      </p:pic>
    </p:spTree>
    <p:extLst>
      <p:ext uri="{BB962C8B-B14F-4D97-AF65-F5344CB8AC3E}">
        <p14:creationId xmlns:p14="http://schemas.microsoft.com/office/powerpoint/2010/main" val="195643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Sequence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6" name="Group 5">
            <a:extLst>
              <a:ext uri="{FF2B5EF4-FFF2-40B4-BE49-F238E27FC236}">
                <a16:creationId xmlns:a16="http://schemas.microsoft.com/office/drawing/2014/main" id="{7F0DD1DF-164B-A9DE-5043-30E913CF462E}"/>
              </a:ext>
            </a:extLst>
          </p:cNvPr>
          <p:cNvGrpSpPr/>
          <p:nvPr/>
        </p:nvGrpSpPr>
        <p:grpSpPr>
          <a:xfrm>
            <a:off x="1704172" y="1132887"/>
            <a:ext cx="8784000" cy="5646296"/>
            <a:chOff x="1704172" y="1132887"/>
            <a:chExt cx="8784000" cy="5646296"/>
          </a:xfrm>
        </p:grpSpPr>
        <p:pic>
          <p:nvPicPr>
            <p:cNvPr id="2" name="Picture 1" descr="A diagram of a fire-x sequence diagram&#10;&#10;Description automatically generated">
              <a:extLst>
                <a:ext uri="{FF2B5EF4-FFF2-40B4-BE49-F238E27FC236}">
                  <a16:creationId xmlns:a16="http://schemas.microsoft.com/office/drawing/2014/main" id="{B973DFBC-72EB-CD30-26EE-F1DD123B3A46}"/>
                </a:ext>
              </a:extLst>
            </p:cNvPr>
            <p:cNvPicPr>
              <a:picLocks noChangeAspect="1"/>
            </p:cNvPicPr>
            <p:nvPr/>
          </p:nvPicPr>
          <p:blipFill>
            <a:blip r:embed="rId4"/>
            <a:stretch>
              <a:fillRect/>
            </a:stretch>
          </p:blipFill>
          <p:spPr>
            <a:xfrm>
              <a:off x="1704172" y="1132887"/>
              <a:ext cx="8784000" cy="5646296"/>
            </a:xfrm>
            <a:prstGeom prst="rect">
              <a:avLst/>
            </a:prstGeom>
          </p:spPr>
        </p:pic>
        <p:sp>
          <p:nvSpPr>
            <p:cNvPr id="4" name="Rectangle 3">
              <a:extLst>
                <a:ext uri="{FF2B5EF4-FFF2-40B4-BE49-F238E27FC236}">
                  <a16:creationId xmlns:a16="http://schemas.microsoft.com/office/drawing/2014/main" id="{3BDE3185-74E2-67B1-372F-58D75BC5C251}"/>
                </a:ext>
              </a:extLst>
            </p:cNvPr>
            <p:cNvSpPr/>
            <p:nvPr/>
          </p:nvSpPr>
          <p:spPr>
            <a:xfrm>
              <a:off x="1750373" y="1169761"/>
              <a:ext cx="228000" cy="16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484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software&#10;&#10;Description automatically generated">
            <a:extLst>
              <a:ext uri="{FF2B5EF4-FFF2-40B4-BE49-F238E27FC236}">
                <a16:creationId xmlns:a16="http://schemas.microsoft.com/office/drawing/2014/main" id="{2F1690E4-4B11-FC2C-A55D-F505130054E2}"/>
              </a:ext>
            </a:extLst>
          </p:cNvPr>
          <p:cNvPicPr>
            <a:picLocks noChangeAspect="1"/>
          </p:cNvPicPr>
          <p:nvPr/>
        </p:nvPicPr>
        <p:blipFill>
          <a:blip r:embed="rId4"/>
          <a:stretch>
            <a:fillRect/>
          </a:stretch>
        </p:blipFill>
        <p:spPr>
          <a:xfrm>
            <a:off x="1740425" y="1064544"/>
            <a:ext cx="8703455" cy="5703456"/>
          </a:xfrm>
          <a:prstGeom prst="rect">
            <a:avLst/>
          </a:prstGeom>
        </p:spPr>
      </p:pic>
      <p:sp>
        <p:nvSpPr>
          <p:cNvPr id="3" name="TextBox 2">
            <a:extLst>
              <a:ext uri="{FF2B5EF4-FFF2-40B4-BE49-F238E27FC236}">
                <a16:creationId xmlns:a16="http://schemas.microsoft.com/office/drawing/2014/main" id="{B7E141D8-4F63-0EB3-6239-7744851408C8}"/>
              </a:ext>
            </a:extLst>
          </p:cNvPr>
          <p:cNvSpPr txBox="1"/>
          <p:nvPr/>
        </p:nvSpPr>
        <p:spPr>
          <a:xfrm>
            <a:off x="1767813" y="224509"/>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State Diagram</a:t>
            </a:r>
            <a:endParaRPr lang="en-US" sz="600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524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B7E141D8-4F63-0EB3-6239-7744851408C8}"/>
              </a:ext>
            </a:extLst>
          </p:cNvPr>
          <p:cNvSpPr txBox="1"/>
          <p:nvPr/>
        </p:nvSpPr>
        <p:spPr>
          <a:xfrm>
            <a:off x="1767813" y="224509"/>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Sprint 2 Recap</a:t>
            </a:r>
            <a:endParaRPr lang="en-US" sz="6000">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D5788385-7992-B673-BBC7-74F36A2B0868}"/>
              </a:ext>
            </a:extLst>
          </p:cNvPr>
          <p:cNvSpPr txBox="1"/>
          <p:nvPr/>
        </p:nvSpPr>
        <p:spPr>
          <a:xfrm>
            <a:off x="767845" y="1587974"/>
            <a:ext cx="1061629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200"/>
              <a:t>Designed the UI for the Search bar</a:t>
            </a:r>
          </a:p>
          <a:p>
            <a:pPr marL="285750" indent="-285750">
              <a:buFont typeface="Calibri"/>
              <a:buChar char="-"/>
            </a:pPr>
            <a:r>
              <a:rPr lang="en-US" sz="3200"/>
              <a:t>Image Upload and Submission to Firebase</a:t>
            </a:r>
          </a:p>
          <a:p>
            <a:pPr marL="285750" indent="-285750">
              <a:buFont typeface="Calibri"/>
              <a:buChar char="-"/>
            </a:pPr>
            <a:r>
              <a:rPr lang="en-US" sz="3200"/>
              <a:t>Medical Term Result</a:t>
            </a:r>
          </a:p>
          <a:p>
            <a:pPr marL="285750" indent="-285750">
              <a:buFont typeface="Calibri"/>
              <a:buChar char="-"/>
            </a:pPr>
            <a:r>
              <a:rPr lang="en-US" sz="3200"/>
              <a:t>Loading Page </a:t>
            </a:r>
          </a:p>
          <a:p>
            <a:pPr marL="285750" indent="-285750">
              <a:buFont typeface="Calibri"/>
              <a:buChar char="-"/>
            </a:pPr>
            <a:r>
              <a:rPr lang="en-US" sz="3200"/>
              <a:t>Created Database Tables</a:t>
            </a:r>
          </a:p>
          <a:p>
            <a:pPr marL="285750" indent="-285750">
              <a:buFont typeface="Calibri"/>
              <a:buChar char="-"/>
            </a:pPr>
            <a:r>
              <a:rPr lang="en-US" sz="3200"/>
              <a:t>Alert message after submitting x-ray image </a:t>
            </a:r>
          </a:p>
          <a:p>
            <a:pPr marL="285750" indent="-285750">
              <a:buFont typeface="Calibri"/>
              <a:buChar char="-"/>
            </a:pPr>
            <a:r>
              <a:rPr lang="en-US" sz="3200"/>
              <a:t>Self-developed Neural Network Model</a:t>
            </a:r>
            <a:endParaRPr lang="en-US" sz="2800"/>
          </a:p>
          <a:p>
            <a:pPr marL="285750" indent="-285750">
              <a:buFont typeface="Calibri"/>
              <a:buChar char="-"/>
            </a:pPr>
            <a:r>
              <a:rPr lang="en-US" sz="3200"/>
              <a:t>35 Story Points </a:t>
            </a:r>
          </a:p>
          <a:p>
            <a:pPr marL="285750" indent="-285750">
              <a:buFont typeface="Calibri"/>
              <a:buChar char="-"/>
            </a:pPr>
            <a:r>
              <a:rPr lang="en-US" sz="3200"/>
              <a:t>Completed 100% of the Story Points</a:t>
            </a:r>
          </a:p>
        </p:txBody>
      </p:sp>
    </p:spTree>
    <p:extLst>
      <p:ext uri="{BB962C8B-B14F-4D97-AF65-F5344CB8AC3E}">
        <p14:creationId xmlns:p14="http://schemas.microsoft.com/office/powerpoint/2010/main" val="332235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293668" y="270691"/>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152986256"/>
              </p:ext>
            </p:extLst>
          </p:nvPr>
        </p:nvGraphicFramePr>
        <p:xfrm>
          <a:off x="135922" y="1365652"/>
          <a:ext cx="11981032" cy="4689061"/>
        </p:xfrm>
        <a:graphic>
          <a:graphicData uri="http://schemas.openxmlformats.org/drawingml/2006/table">
            <a:tbl>
              <a:tblPr bandRow="1">
                <a:tableStyleId>{5C22544A-7EE6-4342-B048-85BDC9FD1C3A}</a:tableStyleId>
              </a:tblPr>
              <a:tblGrid>
                <a:gridCol w="1133518">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 from my personal machine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have access to the images for review</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Medexer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lvl="0" algn="l">
                        <a:buNone/>
                      </a:pPr>
                      <a:r>
                        <a:rPr lang="en-US" sz="1600" b="0" i="0" u="none" strike="noStrike" kern="1200" noProof="0">
                          <a:solidFill>
                            <a:schemeClr val="dk1"/>
                          </a:solidFill>
                          <a:effectLst/>
                          <a:latin typeface="Calibri"/>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Medexer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60833190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6</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add comments to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 Notes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67988201"/>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view whether a doctor has reviewed my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I can be more confident about the verified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Reviewed Status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6434948"/>
                  </a:ext>
                </a:extLst>
              </a:tr>
            </a:tbl>
          </a:graphicData>
        </a:graphic>
      </p:graphicFrame>
      <p:grpSp>
        <p:nvGrpSpPr>
          <p:cNvPr id="19" name="Group 18">
            <a:extLst>
              <a:ext uri="{FF2B5EF4-FFF2-40B4-BE49-F238E27FC236}">
                <a16:creationId xmlns:a16="http://schemas.microsoft.com/office/drawing/2014/main" id="{232183E7-1F3D-9837-E08E-66479F98BF46}"/>
              </a:ext>
            </a:extLst>
          </p:cNvPr>
          <p:cNvGrpSpPr/>
          <p:nvPr/>
        </p:nvGrpSpPr>
        <p:grpSpPr>
          <a:xfrm>
            <a:off x="73528" y="6174400"/>
            <a:ext cx="5263842" cy="461665"/>
            <a:chOff x="73528" y="6174400"/>
            <a:chExt cx="5263842" cy="461665"/>
          </a:xfrm>
        </p:grpSpPr>
        <p:grpSp>
          <p:nvGrpSpPr>
            <p:cNvPr id="14" name="Group 13">
              <a:extLst>
                <a:ext uri="{FF2B5EF4-FFF2-40B4-BE49-F238E27FC236}">
                  <a16:creationId xmlns:a16="http://schemas.microsoft.com/office/drawing/2014/main" id="{1671EA7A-4B58-AD43-7140-E6FD34F2DE23}"/>
                </a:ext>
              </a:extLst>
            </p:cNvPr>
            <p:cNvGrpSpPr/>
            <p:nvPr/>
          </p:nvGrpSpPr>
          <p:grpSpPr>
            <a:xfrm>
              <a:off x="1611798" y="6204065"/>
              <a:ext cx="3725572" cy="432000"/>
              <a:chOff x="5345771" y="6206949"/>
              <a:chExt cx="3725572" cy="432000"/>
            </a:xfrm>
          </p:grpSpPr>
          <p:sp>
            <p:nvSpPr>
              <p:cNvPr id="16" name="Rectangle 15">
                <a:extLst>
                  <a:ext uri="{FF2B5EF4-FFF2-40B4-BE49-F238E27FC236}">
                    <a16:creationId xmlns:a16="http://schemas.microsoft.com/office/drawing/2014/main" id="{9F1E31BC-1F3F-ACAC-4267-6EDDE094C2DD}"/>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17" name="Rectangle 16">
                <a:extLst>
                  <a:ext uri="{FF2B5EF4-FFF2-40B4-BE49-F238E27FC236}">
                    <a16:creationId xmlns:a16="http://schemas.microsoft.com/office/drawing/2014/main" id="{AE7964F5-49F9-DCF6-CEC5-47F97B747EC2}"/>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8" name="Rectangle 17">
                <a:extLst>
                  <a:ext uri="{FF2B5EF4-FFF2-40B4-BE49-F238E27FC236}">
                    <a16:creationId xmlns:a16="http://schemas.microsoft.com/office/drawing/2014/main" id="{76B62290-72EF-CEAC-685B-C931788B11B8}"/>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15" name="TextBox 14">
              <a:extLst>
                <a:ext uri="{FF2B5EF4-FFF2-40B4-BE49-F238E27FC236}">
                  <a16:creationId xmlns:a16="http://schemas.microsoft.com/office/drawing/2014/main" id="{222FD379-F7F1-5298-DB71-A5D2501ED788}"/>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8" name="5-Point Star 10">
            <a:extLst>
              <a:ext uri="{FF2B5EF4-FFF2-40B4-BE49-F238E27FC236}">
                <a16:creationId xmlns:a16="http://schemas.microsoft.com/office/drawing/2014/main" id="{AC702273-8852-1BA0-1F8D-2932F7EA7D41}"/>
              </a:ext>
            </a:extLst>
          </p:cNvPr>
          <p:cNvSpPr/>
          <p:nvPr/>
        </p:nvSpPr>
        <p:spPr>
          <a:xfrm>
            <a:off x="10809083" y="580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9">
            <a:extLst>
              <a:ext uri="{FF2B5EF4-FFF2-40B4-BE49-F238E27FC236}">
                <a16:creationId xmlns:a16="http://schemas.microsoft.com/office/drawing/2014/main" id="{EDF3B15E-B360-5CA7-9C48-6C230BFC69BD}"/>
              </a:ext>
            </a:extLst>
          </p:cNvPr>
          <p:cNvSpPr/>
          <p:nvPr/>
        </p:nvSpPr>
        <p:spPr>
          <a:xfrm>
            <a:off x="1396866" y="83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026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11C0E7B-73A1-4A1E-F17C-B51E148CBF3C}"/>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6C58186B-1139-A64A-19DA-A02835B5F93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A45409F8-80A6-C33F-BEB2-A1B0FC383ADC}"/>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5" name="Group 4">
            <a:extLst>
              <a:ext uri="{FF2B5EF4-FFF2-40B4-BE49-F238E27FC236}">
                <a16:creationId xmlns:a16="http://schemas.microsoft.com/office/drawing/2014/main" id="{AD7C2710-89CE-F69B-4C42-8796E3B0634E}"/>
              </a:ext>
            </a:extLst>
          </p:cNvPr>
          <p:cNvGrpSpPr/>
          <p:nvPr/>
        </p:nvGrpSpPr>
        <p:grpSpPr>
          <a:xfrm>
            <a:off x="4289497" y="1404079"/>
            <a:ext cx="3254523" cy="4109085"/>
            <a:chOff x="4289497" y="1404079"/>
            <a:chExt cx="3254523" cy="4109085"/>
          </a:xfrm>
        </p:grpSpPr>
        <p:grpSp>
          <p:nvGrpSpPr>
            <p:cNvPr id="2" name="Group 1">
              <a:extLst>
                <a:ext uri="{FF2B5EF4-FFF2-40B4-BE49-F238E27FC236}">
                  <a16:creationId xmlns:a16="http://schemas.microsoft.com/office/drawing/2014/main" id="{466A94C3-02A7-05ED-7272-C345194A85A3}"/>
                </a:ext>
              </a:extLst>
            </p:cNvPr>
            <p:cNvGrpSpPr/>
            <p:nvPr/>
          </p:nvGrpSpPr>
          <p:grpSpPr>
            <a:xfrm>
              <a:off x="4289497" y="1404079"/>
              <a:ext cx="3254523" cy="4052113"/>
              <a:chOff x="4289497" y="1404079"/>
              <a:chExt cx="3254523" cy="4052113"/>
            </a:xfrm>
          </p:grpSpPr>
          <p:sp>
            <p:nvSpPr>
              <p:cNvPr id="18" name="Rectangle 17">
                <a:extLst>
                  <a:ext uri="{FF2B5EF4-FFF2-40B4-BE49-F238E27FC236}">
                    <a16:creationId xmlns:a16="http://schemas.microsoft.com/office/drawing/2014/main" id="{F46DB236-A05B-7BC2-7B0F-80F3FBB57E75}"/>
                  </a:ext>
                </a:extLst>
              </p:cNvPr>
              <p:cNvSpPr/>
              <p:nvPr/>
            </p:nvSpPr>
            <p:spPr>
              <a:xfrm>
                <a:off x="4289497" y="1404079"/>
                <a:ext cx="3254523" cy="405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long hair smiling&#10;&#10;Description automatically generated">
                <a:extLst>
                  <a:ext uri="{FF2B5EF4-FFF2-40B4-BE49-F238E27FC236}">
                    <a16:creationId xmlns:a16="http://schemas.microsoft.com/office/drawing/2014/main" id="{30D024AE-8E6F-E9C6-020C-4E4CDC87A9A4}"/>
                  </a:ext>
                </a:extLst>
              </p:cNvPr>
              <p:cNvPicPr>
                <a:picLocks noChangeAspect="1"/>
              </p:cNvPicPr>
              <p:nvPr/>
            </p:nvPicPr>
            <p:blipFill rotWithShape="1">
              <a:blip r:embed="rId4"/>
              <a:srcRect t="15267" b="17769"/>
              <a:stretch/>
            </p:blipFill>
            <p:spPr>
              <a:xfrm>
                <a:off x="4942305" y="1585697"/>
                <a:ext cx="1948904" cy="2755444"/>
              </a:xfrm>
              <a:prstGeom prst="rect">
                <a:avLst/>
              </a:prstGeom>
            </p:spPr>
          </p:pic>
        </p:grpSp>
        <p:sp>
          <p:nvSpPr>
            <p:cNvPr id="24" name="TextBox 23">
              <a:extLst>
                <a:ext uri="{FF2B5EF4-FFF2-40B4-BE49-F238E27FC236}">
                  <a16:creationId xmlns:a16="http://schemas.microsoft.com/office/drawing/2014/main" id="{2D41BC37-BD1D-6123-1B2C-3CD9F49D36CF}"/>
                </a:ext>
              </a:extLst>
            </p:cNvPr>
            <p:cNvSpPr txBox="1"/>
            <p:nvPr/>
          </p:nvSpPr>
          <p:spPr>
            <a:xfrm>
              <a:off x="4387763" y="4435946"/>
              <a:ext cx="31562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Marla Capistran</a:t>
              </a:r>
            </a:p>
            <a:p>
              <a:pPr algn="ctr"/>
              <a:r>
                <a:rPr lang="en-US" sz="2000" i="1"/>
                <a:t>Team Leader | Database Admin</a:t>
              </a:r>
            </a:p>
          </p:txBody>
        </p:sp>
      </p:grpSp>
      <p:grpSp>
        <p:nvGrpSpPr>
          <p:cNvPr id="8" name="Group 7">
            <a:extLst>
              <a:ext uri="{FF2B5EF4-FFF2-40B4-BE49-F238E27FC236}">
                <a16:creationId xmlns:a16="http://schemas.microsoft.com/office/drawing/2014/main" id="{92EEF98E-E319-2343-A908-A8816D99A63D}"/>
              </a:ext>
            </a:extLst>
          </p:cNvPr>
          <p:cNvGrpSpPr/>
          <p:nvPr/>
        </p:nvGrpSpPr>
        <p:grpSpPr>
          <a:xfrm>
            <a:off x="7803803" y="1407319"/>
            <a:ext cx="3254523" cy="4052113"/>
            <a:chOff x="7803803" y="1413319"/>
            <a:chExt cx="3254523" cy="3902113"/>
          </a:xfrm>
        </p:grpSpPr>
        <p:sp>
          <p:nvSpPr>
            <p:cNvPr id="19" name="Rectangle 18">
              <a:extLst>
                <a:ext uri="{FF2B5EF4-FFF2-40B4-BE49-F238E27FC236}">
                  <a16:creationId xmlns:a16="http://schemas.microsoft.com/office/drawing/2014/main" id="{2D1FBB01-E2B7-9C2F-95A9-AFD2F94C8333}"/>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5D570D4-1C69-1ADD-5295-175AC9E92F3D}"/>
                </a:ext>
              </a:extLst>
            </p:cNvPr>
            <p:cNvPicPr>
              <a:picLocks noChangeAspect="1"/>
            </p:cNvPicPr>
            <p:nvPr/>
          </p:nvPicPr>
          <p:blipFill rotWithShape="1">
            <a:blip r:embed="rId5"/>
            <a:srcRect l="3362" t="2303" r="5665" b="34818"/>
            <a:stretch/>
          </p:blipFill>
          <p:spPr>
            <a:xfrm>
              <a:off x="8274964" y="1585697"/>
              <a:ext cx="2312200" cy="2755444"/>
            </a:xfrm>
            <a:prstGeom prst="rect">
              <a:avLst/>
            </a:prstGeom>
          </p:spPr>
        </p:pic>
        <p:sp>
          <p:nvSpPr>
            <p:cNvPr id="25" name="TextBox 24">
              <a:extLst>
                <a:ext uri="{FF2B5EF4-FFF2-40B4-BE49-F238E27FC236}">
                  <a16:creationId xmlns:a16="http://schemas.microsoft.com/office/drawing/2014/main" id="{85E84254-B19F-14BD-5107-057AF8C7AF24}"/>
                </a:ext>
              </a:extLst>
            </p:cNvPr>
            <p:cNvSpPr txBox="1"/>
            <p:nvPr/>
          </p:nvSpPr>
          <p:spPr>
            <a:xfrm>
              <a:off x="7803803" y="4435945"/>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Filippo Zallocco</a:t>
              </a:r>
            </a:p>
            <a:p>
              <a:pPr algn="ctr"/>
              <a:r>
                <a:rPr lang="en-US" sz="2000" i="1"/>
                <a:t>Developer</a:t>
              </a:r>
            </a:p>
          </p:txBody>
        </p:sp>
      </p:grpSp>
      <p:grpSp>
        <p:nvGrpSpPr>
          <p:cNvPr id="39" name="Group 38">
            <a:extLst>
              <a:ext uri="{FF2B5EF4-FFF2-40B4-BE49-F238E27FC236}">
                <a16:creationId xmlns:a16="http://schemas.microsoft.com/office/drawing/2014/main" id="{D94BA257-CE48-254F-94FC-7A547E7D27F7}"/>
              </a:ext>
            </a:extLst>
          </p:cNvPr>
          <p:cNvGrpSpPr/>
          <p:nvPr/>
        </p:nvGrpSpPr>
        <p:grpSpPr>
          <a:xfrm>
            <a:off x="775191" y="1398078"/>
            <a:ext cx="3254523" cy="4064113"/>
            <a:chOff x="775191" y="1398078"/>
            <a:chExt cx="3254523" cy="3902113"/>
          </a:xfrm>
        </p:grpSpPr>
        <p:grpSp>
          <p:nvGrpSpPr>
            <p:cNvPr id="32" name="Group 31">
              <a:extLst>
                <a:ext uri="{FF2B5EF4-FFF2-40B4-BE49-F238E27FC236}">
                  <a16:creationId xmlns:a16="http://schemas.microsoft.com/office/drawing/2014/main" id="{D7F95438-5DE2-A67B-DD81-81D02B19EE37}"/>
                </a:ext>
              </a:extLst>
            </p:cNvPr>
            <p:cNvGrpSpPr/>
            <p:nvPr/>
          </p:nvGrpSpPr>
          <p:grpSpPr>
            <a:xfrm>
              <a:off x="775191" y="1398078"/>
              <a:ext cx="3254523" cy="3902113"/>
              <a:chOff x="4289497" y="1398079"/>
              <a:chExt cx="3254523" cy="3902113"/>
            </a:xfrm>
          </p:grpSpPr>
          <p:sp>
            <p:nvSpPr>
              <p:cNvPr id="33" name="Rectangle 32">
                <a:extLst>
                  <a:ext uri="{FF2B5EF4-FFF2-40B4-BE49-F238E27FC236}">
                    <a16:creationId xmlns:a16="http://schemas.microsoft.com/office/drawing/2014/main" id="{D25AA874-05E9-9D7A-216C-44B459A57CA1}"/>
                  </a:ext>
                </a:extLst>
              </p:cNvPr>
              <p:cNvSpPr/>
              <p:nvPr/>
            </p:nvSpPr>
            <p:spPr>
              <a:xfrm>
                <a:off x="4289497" y="139807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296D9AC-327E-F573-8E00-3C02798B7305}"/>
                  </a:ext>
                </a:extLst>
              </p:cNvPr>
              <p:cNvSpPr txBox="1"/>
              <p:nvPr/>
            </p:nvSpPr>
            <p:spPr>
              <a:xfrm>
                <a:off x="4387763" y="4435946"/>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Ronaldo </a:t>
                </a:r>
                <a:r>
                  <a:rPr lang="en-US" sz="2400" b="1" err="1"/>
                  <a:t>Simbaña</a:t>
                </a:r>
                <a:endParaRPr lang="en-US" sz="2400" b="1"/>
              </a:p>
              <a:p>
                <a:pPr algn="ctr"/>
                <a:r>
                  <a:rPr lang="en-US" sz="2000" i="1"/>
                  <a:t>Scrum Master  |  Developer</a:t>
                </a:r>
              </a:p>
            </p:txBody>
          </p:sp>
        </p:grpSp>
        <p:pic>
          <p:nvPicPr>
            <p:cNvPr id="38" name="Picture 37" descr="A person smiling at the camera&#10;&#10;Description automatically generated">
              <a:extLst>
                <a:ext uri="{FF2B5EF4-FFF2-40B4-BE49-F238E27FC236}">
                  <a16:creationId xmlns:a16="http://schemas.microsoft.com/office/drawing/2014/main" id="{D0ED50A3-72F7-C158-1D0E-D6367259F8CB}"/>
                </a:ext>
              </a:extLst>
            </p:cNvPr>
            <p:cNvPicPr>
              <a:picLocks noChangeAspect="1"/>
            </p:cNvPicPr>
            <p:nvPr/>
          </p:nvPicPr>
          <p:blipFill rotWithShape="1">
            <a:blip r:embed="rId6"/>
            <a:srcRect l="10418" t="31894" r="10840"/>
            <a:stretch/>
          </p:blipFill>
          <p:spPr>
            <a:xfrm>
              <a:off x="1064421" y="1562203"/>
              <a:ext cx="2774328" cy="2802432"/>
            </a:xfrm>
            <a:prstGeom prst="rect">
              <a:avLst/>
            </a:prstGeom>
          </p:spPr>
        </p:pic>
      </p:grpSp>
    </p:spTree>
    <p:extLst>
      <p:ext uri="{BB962C8B-B14F-4D97-AF65-F5344CB8AC3E}">
        <p14:creationId xmlns:p14="http://schemas.microsoft.com/office/powerpoint/2010/main" val="2917725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209649672"/>
              </p:ext>
            </p:extLst>
          </p:nvPr>
        </p:nvGraphicFramePr>
        <p:xfrm>
          <a:off x="135922" y="1365652"/>
          <a:ext cx="11981031" cy="4445221"/>
        </p:xfrm>
        <a:graphic>
          <a:graphicData uri="http://schemas.openxmlformats.org/drawingml/2006/table">
            <a:tbl>
              <a:tblPr bandRow="1">
                <a:tableStyleId>{5C22544A-7EE6-4342-B048-85BDC9FD1C3A}</a:tableStyleId>
              </a:tblPr>
              <a:tblGrid>
                <a:gridCol w="1133518">
                  <a:extLst>
                    <a:ext uri="{9D8B030D-6E8A-4147-A177-3AD203B41FA5}">
                      <a16:colId xmlns:a16="http://schemas.microsoft.com/office/drawing/2014/main" val="1503858904"/>
                    </a:ext>
                  </a:extLst>
                </a:gridCol>
                <a:gridCol w="884999">
                  <a:extLst>
                    <a:ext uri="{9D8B030D-6E8A-4147-A177-3AD203B41FA5}">
                      <a16:colId xmlns:a16="http://schemas.microsoft.com/office/drawing/2014/main" val="2529144982"/>
                    </a:ext>
                  </a:extLst>
                </a:gridCol>
                <a:gridCol w="1060363">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lvl="0" algn="ctr">
                        <a:buNone/>
                      </a:pPr>
                      <a:r>
                        <a:rPr lang="en-US" sz="1800" b="1" i="0" u="none" strike="noStrike" noProof="0">
                          <a:solidFill>
                            <a:schemeClr val="bg1"/>
                          </a:solidFill>
                          <a:effectLst/>
                          <a:highlight>
                            <a:srgbClr val="000000"/>
                          </a:highlight>
                          <a:latin typeface="Calibri"/>
                        </a:rPr>
                        <a:t>User </a:t>
                      </a:r>
                      <a:endParaRPr lang="en-US"/>
                    </a:p>
                    <a:p>
                      <a:pPr lvl="0" algn="ctr">
                        <a:buNone/>
                      </a:pPr>
                      <a:r>
                        <a:rPr lang="en-US" sz="1800" b="1" i="0" u="none" strike="noStrike" noProof="0">
                          <a:solidFill>
                            <a:schemeClr val="bg1"/>
                          </a:solidFill>
                          <a:effectLst/>
                          <a:highlight>
                            <a:srgbClr val="000000"/>
                          </a:highlight>
                          <a:latin typeface="Calibri"/>
                        </a:rPr>
                        <a:t>Story ID</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8</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my x-ray results to be explained in simpler terms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better understand my diagnosis and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Result Description</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81308831"/>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9</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download patient x-ray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store patient records locally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Download Report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96030653"/>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10</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download my x-ray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store patient records locally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Download Report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have access to all of my x-ray report history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track my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Report History</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have access to all patient x-ray report histories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track patient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Report History </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quickly view my latest x-ray report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my most recent information is easily accessible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Dashboard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be notified once there is a change to my reports (upload, review, notes,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be informed about any updates as soon as possible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Notification</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08331908"/>
                  </a:ext>
                </a:extLst>
              </a:tr>
            </a:tbl>
          </a:graphicData>
        </a:graphic>
      </p:graphicFrame>
      <p:grpSp>
        <p:nvGrpSpPr>
          <p:cNvPr id="11" name="Group 10">
            <a:extLst>
              <a:ext uri="{FF2B5EF4-FFF2-40B4-BE49-F238E27FC236}">
                <a16:creationId xmlns:a16="http://schemas.microsoft.com/office/drawing/2014/main" id="{15EAAD52-8053-7AA1-0075-5ED9EDBB0490}"/>
              </a:ext>
            </a:extLst>
          </p:cNvPr>
          <p:cNvGrpSpPr/>
          <p:nvPr/>
        </p:nvGrpSpPr>
        <p:grpSpPr>
          <a:xfrm>
            <a:off x="73528" y="6174400"/>
            <a:ext cx="5263842" cy="461665"/>
            <a:chOff x="73528" y="6174400"/>
            <a:chExt cx="5263842" cy="461665"/>
          </a:xfrm>
        </p:grpSpPr>
        <p:grpSp>
          <p:nvGrpSpPr>
            <p:cNvPr id="6" name="Group 5">
              <a:extLst>
                <a:ext uri="{FF2B5EF4-FFF2-40B4-BE49-F238E27FC236}">
                  <a16:creationId xmlns:a16="http://schemas.microsoft.com/office/drawing/2014/main" id="{13CC3234-1AF8-87EA-9D90-BAE3B034AE50}"/>
                </a:ext>
              </a:extLst>
            </p:cNvPr>
            <p:cNvGrpSpPr/>
            <p:nvPr/>
          </p:nvGrpSpPr>
          <p:grpSpPr>
            <a:xfrm>
              <a:off x="1611798" y="6204065"/>
              <a:ext cx="3725572" cy="432000"/>
              <a:chOff x="5345771" y="6206949"/>
              <a:chExt cx="3725572" cy="432000"/>
            </a:xfrm>
          </p:grpSpPr>
          <p:sp>
            <p:nvSpPr>
              <p:cNvPr id="8" name="Rectangle 7">
                <a:extLst>
                  <a:ext uri="{FF2B5EF4-FFF2-40B4-BE49-F238E27FC236}">
                    <a16:creationId xmlns:a16="http://schemas.microsoft.com/office/drawing/2014/main" id="{4CF8C983-72A1-692D-F543-3A5BF841E22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9" name="Rectangle 8">
                <a:extLst>
                  <a:ext uri="{FF2B5EF4-FFF2-40B4-BE49-F238E27FC236}">
                    <a16:creationId xmlns:a16="http://schemas.microsoft.com/office/drawing/2014/main" id="{B13264A1-5D83-D7E3-67CF-82A6FEF116EE}"/>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0" name="Rectangle 9">
                <a:extLst>
                  <a:ext uri="{FF2B5EF4-FFF2-40B4-BE49-F238E27FC236}">
                    <a16:creationId xmlns:a16="http://schemas.microsoft.com/office/drawing/2014/main" id="{149E8FAC-10BC-F31B-1613-74EC3A37429C}"/>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7" name="TextBox 6">
              <a:extLst>
                <a:ext uri="{FF2B5EF4-FFF2-40B4-BE49-F238E27FC236}">
                  <a16:creationId xmlns:a16="http://schemas.microsoft.com/office/drawing/2014/main" id="{A088FC35-CC43-53A1-8054-7612024DAF8E}"/>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4" name="TextBox 3">
            <a:extLst>
              <a:ext uri="{FF2B5EF4-FFF2-40B4-BE49-F238E27FC236}">
                <a16:creationId xmlns:a16="http://schemas.microsoft.com/office/drawing/2014/main" id="{BD22D7BB-8E83-EEE5-5D76-F4715606F28B}"/>
              </a:ext>
            </a:extLst>
          </p:cNvPr>
          <p:cNvSpPr txBox="1"/>
          <p:nvPr/>
        </p:nvSpPr>
        <p:spPr>
          <a:xfrm>
            <a:off x="1293668" y="287500"/>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sp>
        <p:nvSpPr>
          <p:cNvPr id="13" name="5-Point Star 10">
            <a:extLst>
              <a:ext uri="{FF2B5EF4-FFF2-40B4-BE49-F238E27FC236}">
                <a16:creationId xmlns:a16="http://schemas.microsoft.com/office/drawing/2014/main" id="{49DEA13B-CBDC-B41E-6B94-6B571E8F55E5}"/>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0">
            <a:extLst>
              <a:ext uri="{FF2B5EF4-FFF2-40B4-BE49-F238E27FC236}">
                <a16:creationId xmlns:a16="http://schemas.microsoft.com/office/drawing/2014/main" id="{215ADD6F-F6FB-340E-5C18-9C43BEE69AA5}"/>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5-Point Star 9">
            <a:extLst>
              <a:ext uri="{FF2B5EF4-FFF2-40B4-BE49-F238E27FC236}">
                <a16:creationId xmlns:a16="http://schemas.microsoft.com/office/drawing/2014/main" id="{D8AD1843-4DFD-A336-2CD1-98E1EC8AE7FB}"/>
              </a:ext>
            </a:extLst>
          </p:cNvPr>
          <p:cNvSpPr/>
          <p:nvPr/>
        </p:nvSpPr>
        <p:spPr>
          <a:xfrm>
            <a:off x="1396866" y="83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53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954346697"/>
              </p:ext>
            </p:extLst>
          </p:nvPr>
        </p:nvGraphicFramePr>
        <p:xfrm>
          <a:off x="135922" y="1379505"/>
          <a:ext cx="11981033" cy="4176191"/>
        </p:xfrm>
        <a:graphic>
          <a:graphicData uri="http://schemas.openxmlformats.org/drawingml/2006/table">
            <a:tbl>
              <a:tblPr bandRow="1">
                <a:tableStyleId>{5C22544A-7EE6-4342-B048-85BDC9FD1C3A}</a:tableStyleId>
              </a:tblPr>
              <a:tblGrid>
                <a:gridCol w="1133519">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be notified once there is a change to patient reports (upload, report,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be informed about any updates as soon as possible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Notification </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23168254"/>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16 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browse a specific report and record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quickly locate specified information</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Search</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013836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browse a specific report and record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quickly locate specified information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Search</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1012438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18</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information and connect with patients and doctors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19</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information and connect with patient and radiologists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47786254"/>
                  </a:ext>
                </a:extLst>
              </a:tr>
            </a:tbl>
          </a:graphicData>
        </a:graphic>
      </p:graphicFrame>
      <p:grpSp>
        <p:nvGrpSpPr>
          <p:cNvPr id="11" name="Group 10">
            <a:extLst>
              <a:ext uri="{FF2B5EF4-FFF2-40B4-BE49-F238E27FC236}">
                <a16:creationId xmlns:a16="http://schemas.microsoft.com/office/drawing/2014/main" id="{46C2D582-F933-73CC-6403-ED8D0CCD430A}"/>
              </a:ext>
            </a:extLst>
          </p:cNvPr>
          <p:cNvGrpSpPr/>
          <p:nvPr/>
        </p:nvGrpSpPr>
        <p:grpSpPr>
          <a:xfrm>
            <a:off x="73528" y="6174400"/>
            <a:ext cx="5263842" cy="461665"/>
            <a:chOff x="73528" y="6174400"/>
            <a:chExt cx="5263842" cy="461665"/>
          </a:xfrm>
        </p:grpSpPr>
        <p:grpSp>
          <p:nvGrpSpPr>
            <p:cNvPr id="6" name="Group 5">
              <a:extLst>
                <a:ext uri="{FF2B5EF4-FFF2-40B4-BE49-F238E27FC236}">
                  <a16:creationId xmlns:a16="http://schemas.microsoft.com/office/drawing/2014/main" id="{C6E64F0B-B80B-A87D-F9D9-36CE789C767F}"/>
                </a:ext>
              </a:extLst>
            </p:cNvPr>
            <p:cNvGrpSpPr/>
            <p:nvPr/>
          </p:nvGrpSpPr>
          <p:grpSpPr>
            <a:xfrm>
              <a:off x="1611798" y="6204065"/>
              <a:ext cx="3725572" cy="432000"/>
              <a:chOff x="5345771" y="6206949"/>
              <a:chExt cx="3725572" cy="432000"/>
            </a:xfrm>
          </p:grpSpPr>
          <p:sp>
            <p:nvSpPr>
              <p:cNvPr id="8" name="Rectangle 7">
                <a:extLst>
                  <a:ext uri="{FF2B5EF4-FFF2-40B4-BE49-F238E27FC236}">
                    <a16:creationId xmlns:a16="http://schemas.microsoft.com/office/drawing/2014/main" id="{BB178564-3A73-CC43-DCEE-A393CE0A3CB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9" name="Rectangle 8">
                <a:extLst>
                  <a:ext uri="{FF2B5EF4-FFF2-40B4-BE49-F238E27FC236}">
                    <a16:creationId xmlns:a16="http://schemas.microsoft.com/office/drawing/2014/main" id="{0E9F2BB3-80D4-7BCC-80A7-C3D1A19DCAA4}"/>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0" name="Rectangle 9">
                <a:extLst>
                  <a:ext uri="{FF2B5EF4-FFF2-40B4-BE49-F238E27FC236}">
                    <a16:creationId xmlns:a16="http://schemas.microsoft.com/office/drawing/2014/main" id="{BEF33740-2DD9-5B62-F911-46454F0F58E7}"/>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7" name="TextBox 6">
              <a:extLst>
                <a:ext uri="{FF2B5EF4-FFF2-40B4-BE49-F238E27FC236}">
                  <a16:creationId xmlns:a16="http://schemas.microsoft.com/office/drawing/2014/main" id="{C51CC597-1AB7-5F4A-301C-899F3751C13D}"/>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TextBox 11">
            <a:extLst>
              <a:ext uri="{FF2B5EF4-FFF2-40B4-BE49-F238E27FC236}">
                <a16:creationId xmlns:a16="http://schemas.microsoft.com/office/drawing/2014/main" id="{7506A8DA-3439-EBA1-C636-3A46D5CE045B}"/>
              </a:ext>
            </a:extLst>
          </p:cNvPr>
          <p:cNvSpPr txBox="1"/>
          <p:nvPr/>
        </p:nvSpPr>
        <p:spPr>
          <a:xfrm>
            <a:off x="1293668" y="270691"/>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sp>
        <p:nvSpPr>
          <p:cNvPr id="14" name="5-Point Star 10">
            <a:extLst>
              <a:ext uri="{FF2B5EF4-FFF2-40B4-BE49-F238E27FC236}">
                <a16:creationId xmlns:a16="http://schemas.microsoft.com/office/drawing/2014/main" id="{1101EF59-7ACB-3B2F-DFE1-74D47AC31B0F}"/>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5-Point Star 9">
            <a:extLst>
              <a:ext uri="{FF2B5EF4-FFF2-40B4-BE49-F238E27FC236}">
                <a16:creationId xmlns:a16="http://schemas.microsoft.com/office/drawing/2014/main" id="{7E32FDA3-8272-061C-BCB0-72FFB092D1BA}"/>
              </a:ext>
            </a:extLst>
          </p:cNvPr>
          <p:cNvSpPr/>
          <p:nvPr/>
        </p:nvSpPr>
        <p:spPr>
          <a:xfrm>
            <a:off x="1396866" y="83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08430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892359631"/>
              </p:ext>
            </p:extLst>
          </p:nvPr>
        </p:nvGraphicFramePr>
        <p:xfrm>
          <a:off x="135922" y="1379505"/>
          <a:ext cx="11981033" cy="4475276"/>
        </p:xfrm>
        <a:graphic>
          <a:graphicData uri="http://schemas.openxmlformats.org/drawingml/2006/table">
            <a:tbl>
              <a:tblPr bandRow="1">
                <a:tableStyleId>{5C22544A-7EE6-4342-B048-85BDC9FD1C3A}</a:tableStyleId>
              </a:tblPr>
              <a:tblGrid>
                <a:gridCol w="1133519">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20</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my medical information and connect with doctors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0130510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and logout of my own account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my medical information, records and reports are secure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9291573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and logout of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Patient medical information, records and reports are secure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50861659"/>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using my e-mail address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my medical information, records and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using my medical professional ID number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medical information, records and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update my personal information such as my name, address, phone number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the portal has up-to-date information in the event I need to be reached urgently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1744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TextBox 11">
            <a:extLst>
              <a:ext uri="{FF2B5EF4-FFF2-40B4-BE49-F238E27FC236}">
                <a16:creationId xmlns:a16="http://schemas.microsoft.com/office/drawing/2014/main" id="{1832A424-46D9-B9A6-50A6-528CFA96E591}"/>
              </a:ext>
            </a:extLst>
          </p:cNvPr>
          <p:cNvSpPr txBox="1"/>
          <p:nvPr/>
        </p:nvSpPr>
        <p:spPr>
          <a:xfrm>
            <a:off x="1293668" y="270691"/>
            <a:ext cx="9890011" cy="892552"/>
          </a:xfrm>
          <a:prstGeom prst="rect">
            <a:avLst/>
          </a:prstGeom>
          <a:noFill/>
        </p:spPr>
        <p:txBody>
          <a:bodyPr wrap="square" lIns="91440" tIns="45720" rIns="91440" bIns="45720" rtlCol="0" anchor="t">
            <a:spAutoFit/>
          </a:bodyPr>
          <a:lstStyle/>
          <a:p>
            <a:pPr algn="ctr"/>
            <a:r>
              <a:rPr lang="en-US" sz="5200">
                <a:latin typeface="Aharoni"/>
                <a:cs typeface="Aharoni"/>
              </a:rPr>
              <a:t>Product Backlog</a:t>
            </a:r>
            <a:endParaRPr lang="en-US" sz="5200">
              <a:latin typeface="Aharoni" panose="02010803020104030203" pitchFamily="2" charset="-79"/>
              <a:cs typeface="Aharoni" panose="02010803020104030203" pitchFamily="2" charset="-79"/>
            </a:endParaRPr>
          </a:p>
        </p:txBody>
      </p:sp>
      <p:sp>
        <p:nvSpPr>
          <p:cNvPr id="14" name="5-Point Star 10">
            <a:extLst>
              <a:ext uri="{FF2B5EF4-FFF2-40B4-BE49-F238E27FC236}">
                <a16:creationId xmlns:a16="http://schemas.microsoft.com/office/drawing/2014/main" id="{5D1EA24A-9388-AD41-4122-9DE637CB3B9D}"/>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5-Point Star 9">
            <a:extLst>
              <a:ext uri="{FF2B5EF4-FFF2-40B4-BE49-F238E27FC236}">
                <a16:creationId xmlns:a16="http://schemas.microsoft.com/office/drawing/2014/main" id="{64177D28-DB78-3061-B297-32CAEAE1C433}"/>
              </a:ext>
            </a:extLst>
          </p:cNvPr>
          <p:cNvSpPr/>
          <p:nvPr/>
        </p:nvSpPr>
        <p:spPr>
          <a:xfrm>
            <a:off x="1396866" y="83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795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084923944"/>
              </p:ext>
            </p:extLst>
          </p:nvPr>
        </p:nvGraphicFramePr>
        <p:xfrm>
          <a:off x="110522" y="1354105"/>
          <a:ext cx="11979878" cy="495692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marL="0" algn="ctr" defTabSz="914400" rtl="0" eaLnBrk="1" fontAlgn="b" latinLnBrk="0" hangingPunct="1"/>
                      <a:r>
                        <a:rPr lang="en-US" sz="1600" b="1" kern="1200">
                          <a:solidFill>
                            <a:schemeClr val="dk1"/>
                          </a:solidFill>
                          <a:effectLst/>
                          <a:latin typeface="Aptos"/>
                          <a:ea typeface="+mn-ea"/>
                          <a:cs typeface="+mn-cs"/>
                        </a:rPr>
                        <a:t>As a </a:t>
                      </a:r>
                      <a:r>
                        <a:rPr lang="en-US" sz="1600" b="0" kern="1200">
                          <a:solidFill>
                            <a:schemeClr val="dk1"/>
                          </a:solidFill>
                          <a:effectLst/>
                          <a:latin typeface="Aptos"/>
                          <a:ea typeface="+mn-ea"/>
                          <a:cs typeface="+mn-cs"/>
                        </a:rPr>
                        <a:t>Radiologist </a:t>
                      </a:r>
                      <a:r>
                        <a:rPr lang="en-US" sz="1600" b="1" kern="1200">
                          <a:solidFill>
                            <a:schemeClr val="dk1"/>
                          </a:solidFill>
                          <a:effectLst/>
                          <a:latin typeface="Aptos"/>
                          <a:ea typeface="+mn-ea"/>
                          <a:cs typeface="+mn-cs"/>
                        </a:rPr>
                        <a:t>I want </a:t>
                      </a:r>
                      <a:r>
                        <a:rPr lang="en-US" sz="1600" b="0" kern="1200">
                          <a:solidFill>
                            <a:schemeClr val="dk1"/>
                          </a:solidFill>
                          <a:effectLst/>
                          <a:latin typeface="Aptos"/>
                          <a:ea typeface="+mn-ea"/>
                          <a:cs typeface="+mn-cs"/>
                        </a:rPr>
                        <a:t>to easily upload x-ray images </a:t>
                      </a:r>
                      <a:r>
                        <a:rPr lang="en-US" sz="1600" b="1" kern="1200">
                          <a:solidFill>
                            <a:schemeClr val="dk1"/>
                          </a:solidFill>
                          <a:effectLst/>
                          <a:latin typeface="Aptos"/>
                          <a:ea typeface="+mn-ea"/>
                          <a:cs typeface="+mn-cs"/>
                        </a:rPr>
                        <a:t>so that</a:t>
                      </a:r>
                      <a:r>
                        <a:rPr lang="en-US" sz="1600" b="0" kern="1200">
                          <a:solidFill>
                            <a:schemeClr val="dk1"/>
                          </a:solidFill>
                          <a:effectLst/>
                          <a:latin typeface="Aptos"/>
                          <a:ea typeface="+mn-ea"/>
                          <a:cs typeface="+mn-cs"/>
                        </a:rPr>
                        <a:t> doctors and patients have access to the images</a:t>
                      </a:r>
                      <a:endParaRPr lang="en-US" sz="1600" b="1" kern="1200">
                        <a:solidFill>
                          <a:schemeClr val="dk1"/>
                        </a:solidFill>
                        <a:effectLst/>
                        <a:latin typeface="Aptos"/>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0" algn="ctr" defTabSz="914400" rtl="0" eaLnBrk="1" fontAlgn="b" latinLnBrk="0" hangingPunct="1"/>
                      <a:endParaRPr lang="en-US" sz="1600" b="1"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radiologist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radiologist</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marL="0" algn="ctr" defTabSz="914400" rtl="0" eaLnBrk="1" fontAlgn="b" latinLnBrk="0" hangingPunct="1"/>
                      <a:r>
                        <a:rPr lang="en-US" sz="1600" b="1" i="0" kern="1200">
                          <a:solidFill>
                            <a:schemeClr val="dk1"/>
                          </a:solidFill>
                          <a:effectLst/>
                          <a:latin typeface="+mn-lt"/>
                          <a:ea typeface="+mn-ea"/>
                          <a:cs typeface="+mn-cs"/>
                        </a:rPr>
                        <a:t>As a</a:t>
                      </a:r>
                      <a:r>
                        <a:rPr lang="en-US" sz="1600" b="0" i="0" kern="1200">
                          <a:solidFill>
                            <a:schemeClr val="dk1"/>
                          </a:solidFill>
                          <a:effectLst/>
                          <a:latin typeface="+mn-lt"/>
                          <a:ea typeface="+mn-ea"/>
                          <a:cs typeface="+mn-cs"/>
                        </a:rPr>
                        <a:t> Doctor </a:t>
                      </a:r>
                      <a:r>
                        <a:rPr lang="en-US" sz="1600" b="1" i="0" kern="1200">
                          <a:solidFill>
                            <a:schemeClr val="dk1"/>
                          </a:solidFill>
                          <a:effectLst/>
                          <a:latin typeface="+mn-lt"/>
                          <a:ea typeface="+mn-ea"/>
                          <a:cs typeface="+mn-cs"/>
                        </a:rPr>
                        <a:t>I want</a:t>
                      </a:r>
                      <a:r>
                        <a:rPr lang="en-US" sz="1600" b="0" i="0" kern="1200">
                          <a:solidFill>
                            <a:schemeClr val="dk1"/>
                          </a:solidFill>
                          <a:effectLst/>
                          <a:latin typeface="+mn-lt"/>
                          <a:ea typeface="+mn-ea"/>
                          <a:cs typeface="+mn-cs"/>
                        </a:rPr>
                        <a:t> to easily upload x-ray images </a:t>
                      </a:r>
                      <a:r>
                        <a:rPr lang="en-US" sz="1600" b="1" i="0" kern="1200">
                          <a:solidFill>
                            <a:schemeClr val="dk1"/>
                          </a:solidFill>
                          <a:effectLst/>
                          <a:latin typeface="+mn-lt"/>
                          <a:ea typeface="+mn-ea"/>
                          <a:cs typeface="+mn-cs"/>
                        </a:rPr>
                        <a:t>so that</a:t>
                      </a:r>
                      <a:r>
                        <a:rPr lang="en-US" sz="1600" b="0" i="0" kern="1200">
                          <a:solidFill>
                            <a:schemeClr val="dk1"/>
                          </a:solidFill>
                          <a:effectLst/>
                          <a:latin typeface="+mn-lt"/>
                          <a:ea typeface="+mn-ea"/>
                          <a:cs typeface="+mn-cs"/>
                        </a:rPr>
                        <a:t> doctors and patients have access to the images</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pPr marL="91440" algn="l" rtl="0" eaLnBrk="1" fontAlgn="b" latinLnBrk="0" hangingPunct="1"/>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91440" algn="l" rtl="0" eaLnBrk="1" fontAlgn="b" latinLnBrk="0" hangingPunct="1"/>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doctor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doctor</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550" b="1" i="0" u="none" strike="noStrike">
                          <a:solidFill>
                            <a:srgbClr val="000000"/>
                          </a:solidFill>
                          <a:effectLst/>
                          <a:latin typeface="+mn-lt"/>
                        </a:rPr>
                        <a:t>As a</a:t>
                      </a:r>
                      <a:r>
                        <a:rPr lang="en-US" sz="1550" b="0" i="0" u="none" strike="noStrike">
                          <a:solidFill>
                            <a:srgbClr val="000000"/>
                          </a:solidFill>
                          <a:effectLst/>
                          <a:latin typeface="+mn-lt"/>
                        </a:rPr>
                        <a:t> Patient </a:t>
                      </a:r>
                      <a:r>
                        <a:rPr lang="en-US" sz="1550" b="1" i="0" u="none" strike="noStrike">
                          <a:solidFill>
                            <a:srgbClr val="000000"/>
                          </a:solidFill>
                          <a:effectLst/>
                          <a:latin typeface="+mn-lt"/>
                        </a:rPr>
                        <a:t>I want </a:t>
                      </a:r>
                      <a:r>
                        <a:rPr lang="en-US" sz="1550" b="0" i="0" u="none" strike="noStrike">
                          <a:solidFill>
                            <a:srgbClr val="000000"/>
                          </a:solidFill>
                          <a:effectLst/>
                          <a:latin typeface="+mn-lt"/>
                        </a:rPr>
                        <a:t>to easily upload x-ray images from my personal machine </a:t>
                      </a:r>
                      <a:r>
                        <a:rPr lang="en-US" sz="1550" b="1" i="0" u="none" strike="noStrike">
                          <a:solidFill>
                            <a:srgbClr val="000000"/>
                          </a:solidFill>
                          <a:effectLst/>
                          <a:latin typeface="+mn-lt"/>
                        </a:rPr>
                        <a:t>so that</a:t>
                      </a:r>
                      <a:r>
                        <a:rPr lang="en-US" sz="1550" b="0" i="0" u="none" strike="noStrike">
                          <a:solidFill>
                            <a:srgbClr val="000000"/>
                          </a:solidFill>
                          <a:effectLst/>
                          <a:latin typeface="+mn-lt"/>
                        </a:rPr>
                        <a:t> doctors have access to the images for review</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patient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patient</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FAB89F9F-5A0E-24E0-D2D7-7F6E2DF2122E}"/>
              </a:ext>
            </a:extLst>
          </p:cNvPr>
          <p:cNvSpPr/>
          <p:nvPr/>
        </p:nvSpPr>
        <p:spPr>
          <a:xfrm>
            <a:off x="10809083" y="5854199"/>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9">
            <a:extLst>
              <a:ext uri="{FF2B5EF4-FFF2-40B4-BE49-F238E27FC236}">
                <a16:creationId xmlns:a16="http://schemas.microsoft.com/office/drawing/2014/main" id="{B13A32A3-9A46-12F0-19FE-411FE92F17C9}"/>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7743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716205053"/>
              </p:ext>
            </p:extLst>
          </p:nvPr>
        </p:nvGraphicFramePr>
        <p:xfrm>
          <a:off x="110522" y="1354105"/>
          <a:ext cx="11979878" cy="520679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Radiologist </a:t>
                      </a:r>
                      <a:r>
                        <a:rPr lang="en-US" sz="1600" b="1" i="0" u="none" strike="noStrike">
                          <a:solidFill>
                            <a:srgbClr val="000000"/>
                          </a:solidFill>
                          <a:effectLst/>
                          <a:latin typeface="Aptos"/>
                        </a:rPr>
                        <a:t>I want to</a:t>
                      </a:r>
                      <a:r>
                        <a:rPr lang="en-US" sz="1600" b="0" i="0" u="none" strike="noStrike">
                          <a:solidFill>
                            <a:srgbClr val="000000"/>
                          </a:solidFill>
                          <a:effectLst/>
                          <a:latin typeface="Aptos"/>
                        </a:rPr>
                        <a:t> provide quick and automated x-ray results for common chest health issues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600" b="0" i="0" u="none" strike="noStrike">
                          <a:solidFill>
                            <a:srgbClr val="000000"/>
                          </a:solidFill>
                          <a:effectLst/>
                          <a:latin typeface="Aptos"/>
                        </a:rPr>
                        <a:t>A radiologist wants </a:t>
                      </a:r>
                      <a:endParaRPr lang="en-US" sz="1600">
                        <a:latin typeface="Aptos"/>
                      </a:endParaRPr>
                    </a:p>
                    <a:p>
                      <a:pPr marL="91440" lvl="0" algn="l">
                        <a:buNone/>
                      </a:pPr>
                      <a:r>
                        <a:rPr lang="en-US" sz="1600" b="0" i="0" u="none" strike="noStrike">
                          <a:solidFill>
                            <a:srgbClr val="000000"/>
                          </a:solidFill>
                          <a:effectLst/>
                          <a:latin typeface="Aptos"/>
                        </a:rPr>
                        <a:t>to quickly provide  an x-ray result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radiologist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I upload an x-ray image </a:t>
                      </a:r>
                      <a:r>
                        <a:rPr lang="en-US" sz="1600" b="1" i="0" u="none" strike="noStrike">
                          <a:solidFill>
                            <a:srgbClr val="000000"/>
                          </a:solidFill>
                          <a:effectLst/>
                          <a:latin typeface="Aptos"/>
                        </a:rPr>
                        <a:t>then</a:t>
                      </a:r>
                      <a:r>
                        <a:rPr lang="en-US" sz="1600" b="0" i="0" u="none" strike="noStrike">
                          <a:solidFill>
                            <a:srgbClr val="000000"/>
                          </a:solidFill>
                          <a:effectLst/>
                          <a:latin typeface="Aptos"/>
                        </a:rPr>
                        <a:t> </a:t>
                      </a:r>
                      <a:endParaRPr lang="en-US" sz="1600">
                        <a:latin typeface="Aptos"/>
                      </a:endParaRPr>
                    </a:p>
                    <a:p>
                      <a:pPr marL="91440" lvl="0" algn="l">
                        <a:buNone/>
                      </a:pPr>
                      <a:r>
                        <a:rPr lang="en-US" sz="1600" b="0" i="0" u="none" strike="noStrike">
                          <a:solidFill>
                            <a:srgbClr val="000000"/>
                          </a:solidFill>
                          <a:effectLst/>
                          <a:latin typeface="Aptos"/>
                        </a:rPr>
                        <a:t>the application will provide a quick diagnosis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0" i="0" u="none" strike="noStrike">
                          <a:solidFill>
                            <a:srgbClr val="000000"/>
                          </a:solidFill>
                          <a:effectLst/>
                          <a:latin typeface="Aptos"/>
                        </a:rPr>
                        <a:t>Med-X AI App will provide a diagnosis (finding) for the chest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ctr" fontAlgn="b"/>
                      <a:r>
                        <a:rPr lang="en-US" sz="1600" b="0" i="0" u="none" strike="noStrike" err="1">
                          <a:solidFill>
                            <a:srgbClr val="000000"/>
                          </a:solidFill>
                          <a:effectLst/>
                          <a:latin typeface="Aptos"/>
                        </a:rPr>
                        <a:t>Medexer</a:t>
                      </a:r>
                      <a:r>
                        <a:rPr lang="en-US" sz="1600" b="0" i="0" u="none" strike="noStrike">
                          <a:solidFill>
                            <a:srgbClr val="000000"/>
                          </a:solidFill>
                          <a:effectLst/>
                          <a:latin typeface="Apto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Doctor </a:t>
                      </a:r>
                      <a:r>
                        <a:rPr lang="en-US" sz="1600" b="1" i="0" u="none" strike="noStrike">
                          <a:solidFill>
                            <a:srgbClr val="000000"/>
                          </a:solidFill>
                          <a:effectLst/>
                          <a:latin typeface="Aptos"/>
                        </a:rPr>
                        <a:t>I want </a:t>
                      </a:r>
                      <a:r>
                        <a:rPr lang="en-US" sz="1600" b="0" i="0" u="none" strike="noStrike" noProof="0">
                          <a:solidFill>
                            <a:srgbClr val="000000"/>
                          </a:solidFill>
                          <a:effectLst/>
                          <a:latin typeface="Aptos"/>
                        </a:rPr>
                        <a:t>provide quick and automated x-ray results for common chest health issues</a:t>
                      </a:r>
                      <a:r>
                        <a:rPr lang="en-US" sz="1600" b="0" i="0" u="none" strike="noStrike">
                          <a:solidFill>
                            <a:srgbClr val="000000"/>
                          </a:solidFill>
                          <a:effectLst/>
                          <a:latin typeface="Aptos"/>
                        </a:rPr>
                        <a:t>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600" b="0" i="0" u="none" strike="noStrike">
                          <a:solidFill>
                            <a:srgbClr val="000000"/>
                          </a:solidFill>
                          <a:effectLst/>
                          <a:latin typeface="Aptos"/>
                        </a:rPr>
                        <a:t>A doctor wants to quickly access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doctor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an x-ray image produces quick results I can </a:t>
                      </a:r>
                      <a:r>
                        <a:rPr lang="en-US" sz="1600" b="1" i="0" u="none" strike="noStrike">
                          <a:solidFill>
                            <a:srgbClr val="000000"/>
                          </a:solidFill>
                          <a:effectLst/>
                          <a:latin typeface="Aptos"/>
                        </a:rPr>
                        <a:t>then</a:t>
                      </a:r>
                      <a:r>
                        <a:rPr lang="en-US" sz="1600" b="0" i="0" u="none" strike="noStrike">
                          <a:solidFill>
                            <a:srgbClr val="000000"/>
                          </a:solidFill>
                          <a:effectLst/>
                          <a:latin typeface="Aptos"/>
                        </a:rPr>
                        <a:t> access the result in order to provide patients with a verified response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0" i="0" u="none" strike="noStrike">
                          <a:solidFill>
                            <a:srgbClr val="000000"/>
                          </a:solidFill>
                          <a:effectLst/>
                          <a:latin typeface="Aptos"/>
                        </a:rPr>
                        <a:t>Med-X AI App will provide a diagnosis (finding) for the chest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ctr" fontAlgn="b"/>
                      <a:r>
                        <a:rPr lang="en-US" sz="1600" b="0" i="0" u="none" strike="noStrike" err="1">
                          <a:solidFill>
                            <a:srgbClr val="000000"/>
                          </a:solidFill>
                          <a:effectLst/>
                          <a:latin typeface="Aptos"/>
                        </a:rPr>
                        <a:t>Medexer</a:t>
                      </a:r>
                      <a:r>
                        <a:rPr lang="en-US" sz="1600" b="0" i="0" u="none" strike="noStrike">
                          <a:solidFill>
                            <a:srgbClr val="000000"/>
                          </a:solidFill>
                          <a:effectLst/>
                          <a:latin typeface="Apto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6</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Doctor </a:t>
                      </a:r>
                      <a:r>
                        <a:rPr lang="en-US" sz="1600" b="1" i="0" u="none" strike="noStrike">
                          <a:solidFill>
                            <a:srgbClr val="000000"/>
                          </a:solidFill>
                          <a:effectLst/>
                          <a:latin typeface="Aptos"/>
                        </a:rPr>
                        <a:t>I want </a:t>
                      </a:r>
                      <a:r>
                        <a:rPr lang="en-US" sz="1600" b="0" i="0" u="none" strike="noStrike">
                          <a:solidFill>
                            <a:srgbClr val="000000"/>
                          </a:solidFill>
                          <a:effectLst/>
                          <a:latin typeface="Aptos"/>
                        </a:rPr>
                        <a:t>to add comments to patient results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600" b="0" i="0" u="none" strike="noStrike">
                          <a:solidFill>
                            <a:srgbClr val="000000"/>
                          </a:solidFill>
                          <a:effectLst/>
                          <a:latin typeface="Aptos"/>
                        </a:rPr>
                        <a:t>A doctor wants to write a comment to patient about the x-ray result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doctor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I click on the Doctor's Comments section on a patient's report I can</a:t>
                      </a:r>
                      <a:r>
                        <a:rPr lang="en-US" sz="1600" b="1" i="0" u="none" strike="noStrike">
                          <a:solidFill>
                            <a:srgbClr val="000000"/>
                          </a:solidFill>
                          <a:effectLst/>
                          <a:latin typeface="Aptos"/>
                        </a:rPr>
                        <a:t> then</a:t>
                      </a:r>
                      <a:r>
                        <a:rPr lang="en-US" sz="1600" b="0" i="0" u="none" strike="noStrike">
                          <a:solidFill>
                            <a:srgbClr val="000000"/>
                          </a:solidFill>
                          <a:effectLst/>
                          <a:latin typeface="Aptos"/>
                        </a:rPr>
                        <a:t> type and post a message that the patient can see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fontAlgn="b"/>
                      <a:r>
                        <a:rPr lang="en-US" sz="1600" b="0" i="0" u="none" strike="noStrike">
                          <a:solidFill>
                            <a:srgbClr val="000000"/>
                          </a:solidFill>
                          <a:effectLst/>
                          <a:latin typeface="Aptos"/>
                        </a:rPr>
                        <a:t>Med-X AI App will provide a text message section for  each report to allow doctors to post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ctr" fontAlgn="b"/>
                      <a:r>
                        <a:rPr lang="en-US" sz="1600" b="0" i="0" u="none" strike="noStrike">
                          <a:solidFill>
                            <a:srgbClr val="000000"/>
                          </a:solidFill>
                          <a:effectLst/>
                          <a:latin typeface="Aptos"/>
                        </a:rPr>
                        <a:t>Doctor Notes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84BF0001-5F84-DA6D-AD70-FBA73D288727}"/>
              </a:ext>
            </a:extLst>
          </p:cNvPr>
          <p:cNvSpPr/>
          <p:nvPr/>
        </p:nvSpPr>
        <p:spPr>
          <a:xfrm>
            <a:off x="10809083" y="586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654F7D3-8A13-2F9D-9389-F951AA3462E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E9926C20-9AB5-FA2D-2DF3-179F32B69778}"/>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9809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532971510"/>
              </p:ext>
            </p:extLst>
          </p:nvPr>
        </p:nvGraphicFramePr>
        <p:xfrm>
          <a:off x="110522" y="1354105"/>
          <a:ext cx="11979878" cy="471308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550" b="1" i="0" u="none" strike="noStrike" noProof="0">
                          <a:solidFill>
                            <a:srgbClr val="000000"/>
                          </a:solidFill>
                          <a:effectLst/>
                          <a:latin typeface="Aptos"/>
                        </a:rPr>
                        <a:t>As a </a:t>
                      </a:r>
                      <a:r>
                        <a:rPr lang="en-US" sz="1550" b="0" i="0" u="none" strike="noStrike" noProof="0">
                          <a:solidFill>
                            <a:srgbClr val="000000"/>
                          </a:solidFill>
                          <a:effectLst/>
                          <a:latin typeface="Aptos"/>
                        </a:rPr>
                        <a:t>Patient </a:t>
                      </a:r>
                      <a:r>
                        <a:rPr lang="en-US" sz="1550" b="1" i="0" u="none" strike="noStrike" noProof="0">
                          <a:solidFill>
                            <a:srgbClr val="000000"/>
                          </a:solidFill>
                          <a:effectLst/>
                          <a:latin typeface="Aptos"/>
                        </a:rPr>
                        <a:t>I want</a:t>
                      </a:r>
                      <a:r>
                        <a:rPr lang="en-US" sz="1550" b="0" i="0" u="none" strike="noStrike" noProof="0">
                          <a:solidFill>
                            <a:srgbClr val="000000"/>
                          </a:solidFill>
                          <a:effectLst/>
                          <a:latin typeface="Aptos"/>
                        </a:rPr>
                        <a:t> to view whether a doctor has reviewed my x-ray results </a:t>
                      </a:r>
                      <a:r>
                        <a:rPr lang="en-US" sz="1550" b="1" i="0" u="none" strike="noStrike" noProof="0">
                          <a:solidFill>
                            <a:srgbClr val="000000"/>
                          </a:solidFill>
                          <a:effectLst/>
                          <a:latin typeface="Aptos"/>
                        </a:rPr>
                        <a:t>so that</a:t>
                      </a:r>
                      <a:r>
                        <a:rPr lang="en-US" sz="1550" b="0" i="0" u="none" strike="noStrike" noProof="0">
                          <a:solidFill>
                            <a:srgbClr val="000000"/>
                          </a:solidFill>
                          <a:effectLst/>
                          <a:latin typeface="Aptos"/>
                        </a:rPr>
                        <a:t> I can be more confident about the verified results</a:t>
                      </a:r>
                      <a:endParaRPr lang="en-US" sz="155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see any additional comments from the doctor</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a report in Reports,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view a status bar reporting if a doctor has  verified the x-ray result</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App will allow patients to view "Under Review" or "Reviewed" status bar in reports</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Reviewed Status</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a:t>
                      </a:r>
                      <a:r>
                        <a:rPr lang="en-US" sz="1600" b="1" i="0" u="none" strike="noStrike" noProof="0">
                          <a:solidFill>
                            <a:srgbClr val="000000"/>
                          </a:solidFill>
                          <a:effectLst/>
                          <a:latin typeface="Aptos"/>
                        </a:rPr>
                        <a:t> I want </a:t>
                      </a:r>
                      <a:r>
                        <a:rPr lang="en-US" sz="1600" b="0" i="0" u="none" strike="noStrike" noProof="0">
                          <a:solidFill>
                            <a:srgbClr val="000000"/>
                          </a:solidFill>
                          <a:effectLst/>
                          <a:latin typeface="Aptos"/>
                        </a:rPr>
                        <a:t>my x-ray results to be explained in simpler terms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better understand my diagnosis and health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better understand their x-ray result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click on a report in Reports tab,  I can </a:t>
                      </a:r>
                      <a:r>
                        <a:rPr lang="en-US" sz="1600" b="1" i="0" u="none" strike="noStrike" noProof="0">
                          <a:solidFill>
                            <a:srgbClr val="000000"/>
                          </a:solidFill>
                          <a:effectLst/>
                        </a:rPr>
                        <a:t>then</a:t>
                      </a:r>
                      <a:r>
                        <a:rPr lang="en-US" sz="1600" b="0" i="0" u="none" strike="noStrike" noProof="0">
                          <a:solidFill>
                            <a:srgbClr val="000000"/>
                          </a:solidFill>
                          <a:effectLst/>
                        </a:rPr>
                        <a:t> view a text description of the result in plain language so I can better understand the technical result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provide a text description of the finding in the selected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Result Description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9</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Doctor</a:t>
                      </a:r>
                      <a:r>
                        <a:rPr lang="en-US" sz="1600" b="1" i="0" u="none" strike="noStrike" noProof="0">
                          <a:solidFill>
                            <a:srgbClr val="000000"/>
                          </a:solidFill>
                          <a:effectLst/>
                        </a:rPr>
                        <a:t> I want</a:t>
                      </a:r>
                      <a:r>
                        <a:rPr lang="en-US" sz="1600" b="0" i="0" u="none" strike="noStrike" noProof="0">
                          <a:solidFill>
                            <a:srgbClr val="000000"/>
                          </a:solidFill>
                          <a:effectLst/>
                        </a:rPr>
                        <a:t> to download patient x-ray reports </a:t>
                      </a:r>
                      <a:r>
                        <a:rPr lang="en-US" sz="1600" b="1" i="0" u="none" strike="noStrike" noProof="0">
                          <a:solidFill>
                            <a:srgbClr val="000000"/>
                          </a:solidFill>
                          <a:effectLst/>
                        </a:rPr>
                        <a:t>so that</a:t>
                      </a:r>
                      <a:r>
                        <a:rPr lang="en-US" sz="1600" b="0" i="0" u="none" strike="noStrike" noProof="0">
                          <a:solidFill>
                            <a:srgbClr val="000000"/>
                          </a:solidFill>
                          <a:effectLst/>
                        </a:rPr>
                        <a:t> I can store patient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store patient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open a patient's report and  click a download button the selected record is </a:t>
                      </a:r>
                      <a:r>
                        <a:rPr lang="en-US" sz="1600" b="1" i="0" u="none" strike="noStrike" noProof="0">
                          <a:solidFill>
                            <a:srgbClr val="000000"/>
                          </a:solidFill>
                          <a:effectLst/>
                        </a:rPr>
                        <a:t>then</a:t>
                      </a:r>
                      <a:r>
                        <a:rPr lang="en-US" sz="1600" b="0" i="0" u="none" strike="noStrike" noProof="0">
                          <a:solidFill>
                            <a:srgbClr val="000000"/>
                          </a:solidFill>
                          <a:effectLst/>
                        </a:rPr>
                        <a:t> downloaded and saved to my local computer</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transfer the report file from the remote system to the user's local system</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Download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D73D71B0-B08D-380F-1E1F-FB103837C19E}"/>
              </a:ext>
            </a:extLst>
          </p:cNvPr>
          <p:cNvSpPr/>
          <p:nvPr/>
        </p:nvSpPr>
        <p:spPr>
          <a:xfrm>
            <a:off x="10809083" y="586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A7FA04A-09F4-2B80-46C1-CF2F7C01B34B}"/>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4E4368FF-C01F-9DA0-E3A3-3458FA9AF39E}"/>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4121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950558632"/>
              </p:ext>
            </p:extLst>
          </p:nvPr>
        </p:nvGraphicFramePr>
        <p:xfrm>
          <a:off x="110522" y="1354105"/>
          <a:ext cx="11979878" cy="4469243"/>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10</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Patient</a:t>
                      </a:r>
                      <a:r>
                        <a:rPr lang="en-US" sz="1600" b="1" i="0" u="none" strike="noStrike" noProof="0">
                          <a:solidFill>
                            <a:srgbClr val="000000"/>
                          </a:solidFill>
                          <a:effectLst/>
                        </a:rPr>
                        <a:t> I want </a:t>
                      </a:r>
                      <a:r>
                        <a:rPr lang="en-US" sz="1600" b="0" i="0" u="none" strike="noStrike" noProof="0">
                          <a:solidFill>
                            <a:srgbClr val="000000"/>
                          </a:solidFill>
                          <a:effectLst/>
                        </a:rPr>
                        <a:t>to download my x-ray reports </a:t>
                      </a:r>
                      <a:r>
                        <a:rPr lang="en-US" sz="1600" b="1" i="0" u="none" strike="noStrike" noProof="0">
                          <a:solidFill>
                            <a:srgbClr val="000000"/>
                          </a:solidFill>
                          <a:effectLst/>
                        </a:rPr>
                        <a:t>so that</a:t>
                      </a:r>
                      <a:r>
                        <a:rPr lang="en-US" sz="1600" b="0" i="0" u="none" strike="noStrike" noProof="0">
                          <a:solidFill>
                            <a:srgbClr val="000000"/>
                          </a:solidFill>
                          <a:effectLst/>
                        </a:rPr>
                        <a:t> I can store my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store medical records locally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open my report and click a download button the selected report is </a:t>
                      </a:r>
                      <a:r>
                        <a:rPr lang="en-US" sz="1600" b="1" i="0" u="none" strike="noStrike" noProof="0">
                          <a:solidFill>
                            <a:srgbClr val="000000"/>
                          </a:solidFill>
                          <a:effectLst/>
                        </a:rPr>
                        <a:t>then</a:t>
                      </a:r>
                      <a:r>
                        <a:rPr lang="en-US" sz="1600" b="0" i="0" u="none" strike="noStrike" noProof="0">
                          <a:solidFill>
                            <a:srgbClr val="000000"/>
                          </a:solidFill>
                          <a:effectLst/>
                        </a:rPr>
                        <a:t> downloaded and saved to my local computer</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transfer the report file from the remote system to the user's local system</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Download Report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11</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Patient </a:t>
                      </a:r>
                      <a:r>
                        <a:rPr lang="en-US" sz="1600" b="1" i="0" u="none" strike="noStrike" noProof="0">
                          <a:solidFill>
                            <a:srgbClr val="000000"/>
                          </a:solidFill>
                          <a:effectLst/>
                        </a:rPr>
                        <a:t>I want</a:t>
                      </a:r>
                      <a:r>
                        <a:rPr lang="en-US" sz="1600" b="0" i="0" u="none" strike="noStrike" noProof="0">
                          <a:solidFill>
                            <a:srgbClr val="000000"/>
                          </a:solidFill>
                          <a:effectLst/>
                        </a:rPr>
                        <a:t> to have access to my x-ray report history </a:t>
                      </a:r>
                      <a:r>
                        <a:rPr lang="en-US" sz="1600" b="1" i="0" u="none" strike="noStrike" noProof="0">
                          <a:solidFill>
                            <a:srgbClr val="000000"/>
                          </a:solidFill>
                          <a:effectLst/>
                        </a:rPr>
                        <a:t>so that</a:t>
                      </a:r>
                      <a:r>
                        <a:rPr lang="en-US" sz="1600" b="0" i="0" u="none" strike="noStrike" noProof="0">
                          <a:solidFill>
                            <a:srgbClr val="000000"/>
                          </a:solidFill>
                          <a:effectLst/>
                        </a:rPr>
                        <a:t> I can track my chest health issues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keep track of all of their x-ray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the Reports tab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see a gallery of reports that have been generated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all the reports in the cloud </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Report </a:t>
                      </a:r>
                      <a:endParaRPr lang="en-US" sz="1600"/>
                    </a:p>
                    <a:p>
                      <a:pPr marL="91440" lvl="0" algn="ctr">
                        <a:buNone/>
                      </a:pPr>
                      <a:r>
                        <a:rPr lang="en-US" sz="1600" b="0" i="0" u="none" strike="noStrike" noProof="0">
                          <a:solidFill>
                            <a:srgbClr val="000000"/>
                          </a:solidFill>
                          <a:effectLst/>
                          <a:latin typeface="Aptos"/>
                        </a:rPr>
                        <a:t>History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lvl="0" algn="ctr" defTabSz="914400" rtl="0">
                        <a:buNone/>
                      </a:pPr>
                      <a:r>
                        <a:rPr lang="en-US" sz="1600" kern="1200">
                          <a:solidFill>
                            <a:schemeClr val="dk1"/>
                          </a:solidFill>
                          <a:effectLst/>
                          <a:latin typeface="+mn-lt"/>
                          <a:ea typeface="+mn-ea"/>
                          <a:cs typeface="+mn-cs"/>
                        </a:rPr>
                        <a:t>12</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Doctor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have access to patient x-ray report histories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track patient chest health issues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keep track of their patients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the Reports tab of a specific patient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see a gallery of reports that has been generated for that patient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all the reports in the cloud </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Report </a:t>
                      </a:r>
                      <a:endParaRPr lang="en-US" sz="1600"/>
                    </a:p>
                    <a:p>
                      <a:pPr marL="91440" lvl="0" algn="ctr">
                        <a:buNone/>
                      </a:pPr>
                      <a:r>
                        <a:rPr lang="en-US" sz="1600" b="0" i="0" u="none" strike="noStrike" noProof="0">
                          <a:solidFill>
                            <a:srgbClr val="000000"/>
                          </a:solidFill>
                          <a:effectLst/>
                          <a:latin typeface="Aptos"/>
                        </a:rPr>
                        <a:t>History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B00672A3-82B3-74A1-167B-38E6EE493694}"/>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C2B093C-EF18-4DDF-DC8D-06AA93B830C6}"/>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4BBCADB6-8A1D-820B-FE68-5E4A772C9318}"/>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76902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08177313"/>
              </p:ext>
            </p:extLst>
          </p:nvPr>
        </p:nvGraphicFramePr>
        <p:xfrm>
          <a:off x="110522" y="1354105"/>
          <a:ext cx="11979878" cy="504222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quickly view my latest x-ray report</a:t>
                      </a:r>
                      <a:r>
                        <a:rPr lang="en-US" sz="1600" b="1" i="0" u="none" strike="noStrike" noProof="0">
                          <a:solidFill>
                            <a:srgbClr val="000000"/>
                          </a:solidFill>
                          <a:effectLst/>
                        </a:rPr>
                        <a:t> so that</a:t>
                      </a:r>
                      <a:r>
                        <a:rPr lang="en-US" sz="1600" b="0" i="0" u="none" strike="noStrike" noProof="0">
                          <a:solidFill>
                            <a:srgbClr val="000000"/>
                          </a:solidFill>
                          <a:effectLst/>
                        </a:rPr>
                        <a:t> my most recent information is easily accessible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view their latest x-ray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log into the account </a:t>
                      </a:r>
                      <a:r>
                        <a:rPr lang="en-US" sz="1600" b="1" i="0" u="none" strike="noStrike" noProof="0">
                          <a:solidFill>
                            <a:srgbClr val="000000"/>
                          </a:solidFill>
                          <a:effectLst/>
                        </a:rPr>
                        <a:t>then</a:t>
                      </a:r>
                      <a:r>
                        <a:rPr lang="en-US" sz="1600" b="0" i="0" u="none" strike="noStrike" noProof="0">
                          <a:solidFill>
                            <a:srgbClr val="000000"/>
                          </a:solidFill>
                          <a:effectLst/>
                        </a:rPr>
                        <a:t> the Dashboard page will be displayed with the most recent x-ray results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open to the Dashboard upon sign in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Dashboard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14</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be notified once there is a change to my reports (upload, review, notes, etc.) </a:t>
                      </a:r>
                      <a:r>
                        <a:rPr lang="en-US" sz="1600" b="1" i="0" u="none" strike="noStrike" noProof="0">
                          <a:solidFill>
                            <a:srgbClr val="000000"/>
                          </a:solidFill>
                          <a:effectLst/>
                        </a:rPr>
                        <a:t>so that</a:t>
                      </a:r>
                      <a:r>
                        <a:rPr lang="en-US" sz="1600" b="0" i="0" u="none" strike="noStrike" noProof="0">
                          <a:solidFill>
                            <a:srgbClr val="000000"/>
                          </a:solidFill>
                          <a:effectLst/>
                        </a:rPr>
                        <a:t> I can be informed about any updates as soon as possible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patients wants to be informed of any changes to their reports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 </a:t>
                      </a:r>
                      <a:r>
                        <a:rPr lang="en-US" sz="1600" b="0" i="0" u="none" strike="noStrike" noProof="0">
                          <a:solidFill>
                            <a:srgbClr val="000000"/>
                          </a:solidFill>
                          <a:effectLst/>
                          <a:latin typeface="Aptos"/>
                        </a:rPr>
                        <a:t>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a change is made to my report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receive a notification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alert the user of a change made to their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15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Doctor</a:t>
                      </a:r>
                      <a:r>
                        <a:rPr lang="en-US" sz="1600" b="1" i="0" u="none" strike="noStrike" noProof="0">
                          <a:solidFill>
                            <a:srgbClr val="000000"/>
                          </a:solidFill>
                          <a:effectLst/>
                          <a:latin typeface="Aptos"/>
                        </a:rPr>
                        <a:t> I want</a:t>
                      </a:r>
                      <a:r>
                        <a:rPr lang="en-US" sz="1600" b="0" i="0" u="none" strike="noStrike" noProof="0">
                          <a:solidFill>
                            <a:srgbClr val="000000"/>
                          </a:solidFill>
                          <a:effectLst/>
                          <a:latin typeface="Aptos"/>
                        </a:rPr>
                        <a:t> to be notified once there is a change to patient reports (upload, report, etc.)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be informed about any updates as soon as possible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be informed of any changes to patient reports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a change is made to a patient report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receive a 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alert the user of a change made to their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1A98CFA9-A1C9-34BC-D1D3-7ABCD4C4F342}"/>
              </a:ext>
            </a:extLst>
          </p:cNvPr>
          <p:cNvSpPr/>
          <p:nvPr/>
        </p:nvSpPr>
        <p:spPr>
          <a:xfrm>
            <a:off x="10809083" y="586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EA8556-A062-4F64-6110-F8B71F2929E7}"/>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C342218F-E8CF-756A-D248-DC09D2D0EAAB}"/>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236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055705271"/>
              </p:ext>
            </p:extLst>
          </p:nvPr>
        </p:nvGraphicFramePr>
        <p:xfrm>
          <a:off x="110522" y="1354105"/>
          <a:ext cx="11979878" cy="487765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16</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Doctor </a:t>
                      </a:r>
                      <a:r>
                        <a:rPr lang="en-US" sz="1600" b="1" i="0" u="none" strike="noStrike" noProof="0">
                          <a:solidFill>
                            <a:srgbClr val="000000"/>
                          </a:solidFill>
                          <a:effectLst/>
                        </a:rPr>
                        <a:t>I want</a:t>
                      </a:r>
                      <a:r>
                        <a:rPr lang="en-US" sz="1600" b="0" i="0" u="none" strike="noStrike" noProof="0">
                          <a:solidFill>
                            <a:srgbClr val="000000"/>
                          </a:solidFill>
                          <a:effectLst/>
                        </a:rPr>
                        <a:t> to browse all reports and records </a:t>
                      </a:r>
                      <a:r>
                        <a:rPr lang="en-US" sz="1600" b="1" i="0" u="none" strike="noStrike" noProof="0">
                          <a:solidFill>
                            <a:srgbClr val="000000"/>
                          </a:solidFill>
                          <a:effectLst/>
                        </a:rPr>
                        <a:t>so that</a:t>
                      </a:r>
                      <a:r>
                        <a:rPr lang="en-US" sz="1600" b="0" i="0" u="none" strike="noStrike" noProof="0">
                          <a:solidFill>
                            <a:srgbClr val="000000"/>
                          </a:solidFill>
                          <a:effectLst/>
                        </a:rPr>
                        <a:t> I can quickly locate specified information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locate a specific report/record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search for a report in the search bar </a:t>
                      </a:r>
                      <a:r>
                        <a:rPr lang="en-US" sz="1600" b="1" i="0" u="none" strike="noStrike" noProof="0">
                          <a:solidFill>
                            <a:srgbClr val="000000"/>
                          </a:solidFill>
                          <a:effectLst/>
                        </a:rPr>
                        <a:t>then</a:t>
                      </a:r>
                      <a:r>
                        <a:rPr lang="en-US" sz="1600" b="0" i="0" u="none" strike="noStrike" noProof="0">
                          <a:solidFill>
                            <a:srgbClr val="000000"/>
                          </a:solidFill>
                          <a:effectLst/>
                        </a:rPr>
                        <a:t> I should be able to quickly locate it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store reports using an x-ray id and patient name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Search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17</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browse my reports and records</a:t>
                      </a:r>
                      <a:r>
                        <a:rPr lang="en-US" sz="1600" b="1" i="0" u="none" strike="noStrike" noProof="0">
                          <a:solidFill>
                            <a:srgbClr val="000000"/>
                          </a:solidFill>
                          <a:effectLst/>
                        </a:rPr>
                        <a:t> so that</a:t>
                      </a:r>
                      <a:r>
                        <a:rPr lang="en-US" sz="1600" b="0" i="0" u="none" strike="noStrike" noProof="0">
                          <a:solidFill>
                            <a:srgbClr val="000000"/>
                          </a:solidFill>
                          <a:effectLst/>
                        </a:rPr>
                        <a:t> I can quickly locate specified information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locate a specific report/record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search for a report in the  search bar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be able to quickly locate it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reports using an x-ray id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Search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18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Radiologist</a:t>
                      </a:r>
                      <a:r>
                        <a:rPr lang="en-US" sz="1600" b="1" i="0" u="none" strike="noStrike" noProof="0">
                          <a:solidFill>
                            <a:srgbClr val="000000"/>
                          </a:solidFill>
                          <a:effectLst/>
                          <a:latin typeface="Aptos"/>
                        </a:rPr>
                        <a:t> I want </a:t>
                      </a:r>
                      <a:r>
                        <a:rPr lang="en-US" sz="1600" b="0" i="0" u="none" strike="noStrike" noProof="0">
                          <a:solidFill>
                            <a:srgbClr val="000000"/>
                          </a:solidFill>
                          <a:effectLst/>
                          <a:latin typeface="Aptos"/>
                        </a:rPr>
                        <a:t>to register and store my personal info (ID, name, DOB) in my own account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access patient information and connect to patients and doctors privately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radiologist wants to create their own account to securely access patient information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radiologist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use the app, I should be able to have my own account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patient information will be secured, and communication will be private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user credentials (</a:t>
                      </a:r>
                      <a:r>
                        <a:rPr lang="en-US" sz="1600" b="0" i="0" u="none" strike="noStrike" noProof="0" err="1">
                          <a:solidFill>
                            <a:srgbClr val="000000"/>
                          </a:solidFill>
                          <a:effectLst/>
                          <a:latin typeface="Aptos"/>
                        </a:rPr>
                        <a:t>medx</a:t>
                      </a:r>
                      <a:r>
                        <a:rPr lang="en-US" sz="1600" b="0" i="0" u="none" strike="noStrike" noProof="0">
                          <a:solidFill>
                            <a:srgbClr val="000000"/>
                          </a:solidFill>
                          <a:effectLst/>
                          <a:latin typeface="Aptos"/>
                        </a:rPr>
                        <a:t> ID)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20DE76E6-A2E5-9A30-F592-F80964D94181}"/>
              </a:ext>
            </a:extLst>
          </p:cNvPr>
          <p:cNvSpPr/>
          <p:nvPr/>
        </p:nvSpPr>
        <p:spPr>
          <a:xfrm>
            <a:off x="10809083" y="586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F5A9FD-E998-C164-8FEE-2D6A058DEB6F}"/>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59860234-1DBA-8B27-DEE8-333E6696AD2F}"/>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334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845434646"/>
              </p:ext>
            </p:extLst>
          </p:nvPr>
        </p:nvGraphicFramePr>
        <p:xfrm>
          <a:off x="110522" y="1354105"/>
          <a:ext cx="11979876" cy="4364783"/>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19</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Doctor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register and store my personal info (ID, name, DOB) in my own account</a:t>
                      </a:r>
                      <a:r>
                        <a:rPr lang="en-US" sz="1600" b="1" i="0" u="none" strike="noStrike" noProof="0">
                          <a:solidFill>
                            <a:srgbClr val="000000"/>
                          </a:solidFill>
                          <a:effectLst/>
                          <a:latin typeface="Aptos"/>
                        </a:rPr>
                        <a:t> so that </a:t>
                      </a:r>
                      <a:r>
                        <a:rPr lang="en-US" sz="1600" b="0" i="0" u="none" strike="noStrike" noProof="0">
                          <a:solidFill>
                            <a:srgbClr val="000000"/>
                          </a:solidFill>
                          <a:effectLst/>
                          <a:latin typeface="Aptos"/>
                        </a:rPr>
                        <a:t>I can access patient information and connect to patients and radiologists privately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create their own account to securely access patient information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use the app, I should be able to have my own account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patient information will be secured, and communication will be private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user credentials (</a:t>
                      </a:r>
                      <a:r>
                        <a:rPr lang="en-US" sz="1600" b="0" i="0" u="none" strike="noStrike" noProof="0" err="1">
                          <a:solidFill>
                            <a:srgbClr val="000000"/>
                          </a:solidFill>
                          <a:effectLst/>
                          <a:latin typeface="Aptos"/>
                        </a:rPr>
                        <a:t>medx</a:t>
                      </a:r>
                      <a:r>
                        <a:rPr lang="en-US" sz="1600" b="0" i="0" u="none" strike="noStrike" noProof="0">
                          <a:solidFill>
                            <a:srgbClr val="000000"/>
                          </a:solidFill>
                          <a:effectLst/>
                          <a:latin typeface="Aptos"/>
                        </a:rPr>
                        <a:t> ID)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20</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register and store my personal info (ID, name, DOB) in my own account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my medical information and connect to doctors privately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create their own account to securely access their information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use the app, I should be able to have my own account </a:t>
                      </a:r>
                      <a:r>
                        <a:rPr lang="en-US" sz="1600" b="1" i="0" u="none" strike="noStrike" noProof="0">
                          <a:solidFill>
                            <a:srgbClr val="000000"/>
                          </a:solidFill>
                          <a:effectLst/>
                        </a:rPr>
                        <a:t>then</a:t>
                      </a:r>
                      <a:r>
                        <a:rPr lang="en-US" sz="1600" b="0" i="0" u="none" strike="noStrike" noProof="0">
                          <a:solidFill>
                            <a:srgbClr val="000000"/>
                          </a:solidFill>
                          <a:effectLst/>
                        </a:rPr>
                        <a:t> my information will be secured, and communication will be private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store email and password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Profile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F75E03DB-8A1D-9665-D2D9-16B1967B2CE9}"/>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C4044C5-28EC-07E1-0FE4-5357F5E3DB14}"/>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6A020193-53F9-E068-CAD9-D75AE35A463A}"/>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49640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69A0966-3A27-DC3F-13F7-4F81756638CF}"/>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339ADA3E-8FBD-B0B4-96FB-188F354352EB}"/>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B111573E-4A6F-7E25-6AB9-EB5E65CE5ACB}"/>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1" name="Group 10">
            <a:extLst>
              <a:ext uri="{FF2B5EF4-FFF2-40B4-BE49-F238E27FC236}">
                <a16:creationId xmlns:a16="http://schemas.microsoft.com/office/drawing/2014/main" id="{B8A0E260-3819-1D59-77AB-A6592297524A}"/>
              </a:ext>
            </a:extLst>
          </p:cNvPr>
          <p:cNvGrpSpPr/>
          <p:nvPr/>
        </p:nvGrpSpPr>
        <p:grpSpPr>
          <a:xfrm>
            <a:off x="775191" y="1398079"/>
            <a:ext cx="10283135" cy="4127811"/>
            <a:chOff x="775191" y="1398079"/>
            <a:chExt cx="10283135" cy="4127811"/>
          </a:xfrm>
        </p:grpSpPr>
        <p:grpSp>
          <p:nvGrpSpPr>
            <p:cNvPr id="10" name="Group 9">
              <a:extLst>
                <a:ext uri="{FF2B5EF4-FFF2-40B4-BE49-F238E27FC236}">
                  <a16:creationId xmlns:a16="http://schemas.microsoft.com/office/drawing/2014/main" id="{ADDD8A5F-3482-5A0A-5EB1-F933169DD77C}"/>
                </a:ext>
              </a:extLst>
            </p:cNvPr>
            <p:cNvGrpSpPr/>
            <p:nvPr/>
          </p:nvGrpSpPr>
          <p:grpSpPr>
            <a:xfrm>
              <a:off x="7803803" y="1399951"/>
              <a:ext cx="3254523" cy="4062533"/>
              <a:chOff x="7803803" y="1399951"/>
              <a:chExt cx="3254523" cy="4062533"/>
            </a:xfrm>
          </p:grpSpPr>
          <p:grpSp>
            <p:nvGrpSpPr>
              <p:cNvPr id="15" name="Group 14">
                <a:extLst>
                  <a:ext uri="{FF2B5EF4-FFF2-40B4-BE49-F238E27FC236}">
                    <a16:creationId xmlns:a16="http://schemas.microsoft.com/office/drawing/2014/main" id="{1B8E1AD2-878D-66CF-FFDB-98EB135E2527}"/>
                  </a:ext>
                </a:extLst>
              </p:cNvPr>
              <p:cNvGrpSpPr/>
              <p:nvPr/>
            </p:nvGrpSpPr>
            <p:grpSpPr>
              <a:xfrm>
                <a:off x="7803803" y="1399951"/>
                <a:ext cx="3254523" cy="4062533"/>
                <a:chOff x="7803803" y="1399951"/>
                <a:chExt cx="3254523" cy="4062533"/>
              </a:xfrm>
            </p:grpSpPr>
            <p:sp>
              <p:nvSpPr>
                <p:cNvPr id="19" name="Rectangle 18">
                  <a:extLst>
                    <a:ext uri="{FF2B5EF4-FFF2-40B4-BE49-F238E27FC236}">
                      <a16:creationId xmlns:a16="http://schemas.microsoft.com/office/drawing/2014/main" id="{8F3B6B2F-9376-548C-9BAA-65A98B88E83B}"/>
                    </a:ext>
                  </a:extLst>
                </p:cNvPr>
                <p:cNvSpPr/>
                <p:nvPr/>
              </p:nvSpPr>
              <p:spPr>
                <a:xfrm>
                  <a:off x="7803803" y="1399951"/>
                  <a:ext cx="3254523" cy="406253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D50E90-F037-8760-A12F-97859F2DEC06}"/>
                    </a:ext>
                  </a:extLst>
                </p:cNvPr>
                <p:cNvSpPr txBox="1"/>
                <p:nvPr/>
              </p:nvSpPr>
              <p:spPr>
                <a:xfrm>
                  <a:off x="7852935" y="4448672"/>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Leanna Machado</a:t>
                  </a:r>
                </a:p>
                <a:p>
                  <a:pPr algn="ctr"/>
                  <a:r>
                    <a:rPr lang="en-US" sz="2000" i="1"/>
                    <a:t>Developer</a:t>
                  </a:r>
                </a:p>
              </p:txBody>
            </p:sp>
          </p:grpSp>
          <p:pic>
            <p:nvPicPr>
              <p:cNvPr id="4" name="Picture 3" descr="A person with long brown hair smiling&#10;&#10;Description automatically generated">
                <a:extLst>
                  <a:ext uri="{FF2B5EF4-FFF2-40B4-BE49-F238E27FC236}">
                    <a16:creationId xmlns:a16="http://schemas.microsoft.com/office/drawing/2014/main" id="{27BCE9DA-CDE6-B1A1-603F-5B0AE0CD20C5}"/>
                  </a:ext>
                </a:extLst>
              </p:cNvPr>
              <p:cNvPicPr>
                <a:picLocks noChangeAspect="1"/>
              </p:cNvPicPr>
              <p:nvPr/>
            </p:nvPicPr>
            <p:blipFill rotWithShape="1">
              <a:blip r:embed="rId4"/>
              <a:srcRect t="2218" b="25672"/>
              <a:stretch/>
            </p:blipFill>
            <p:spPr>
              <a:xfrm>
                <a:off x="8119093" y="1596523"/>
                <a:ext cx="2633614" cy="2755444"/>
              </a:xfrm>
              <a:prstGeom prst="rect">
                <a:avLst/>
              </a:prstGeom>
            </p:spPr>
          </p:pic>
        </p:grpSp>
        <p:grpSp>
          <p:nvGrpSpPr>
            <p:cNvPr id="2" name="Group 1">
              <a:extLst>
                <a:ext uri="{FF2B5EF4-FFF2-40B4-BE49-F238E27FC236}">
                  <a16:creationId xmlns:a16="http://schemas.microsoft.com/office/drawing/2014/main" id="{7368F9D5-A71D-B95A-6D2E-4CB7E7DA77AC}"/>
                </a:ext>
              </a:extLst>
            </p:cNvPr>
            <p:cNvGrpSpPr/>
            <p:nvPr/>
          </p:nvGrpSpPr>
          <p:grpSpPr>
            <a:xfrm>
              <a:off x="4286827" y="1399950"/>
              <a:ext cx="3254523" cy="4125940"/>
              <a:chOff x="4286827" y="1399950"/>
              <a:chExt cx="3254523" cy="4125940"/>
            </a:xfrm>
          </p:grpSpPr>
          <p:grpSp>
            <p:nvGrpSpPr>
              <p:cNvPr id="26" name="Group 25">
                <a:extLst>
                  <a:ext uri="{FF2B5EF4-FFF2-40B4-BE49-F238E27FC236}">
                    <a16:creationId xmlns:a16="http://schemas.microsoft.com/office/drawing/2014/main" id="{3BA62554-0D07-C773-8B60-5406FA3C23F7}"/>
                  </a:ext>
                </a:extLst>
              </p:cNvPr>
              <p:cNvGrpSpPr/>
              <p:nvPr/>
            </p:nvGrpSpPr>
            <p:grpSpPr>
              <a:xfrm>
                <a:off x="4286827" y="1399950"/>
                <a:ext cx="3254523" cy="4125940"/>
                <a:chOff x="2391139" y="1144199"/>
                <a:chExt cx="3254523" cy="4125940"/>
              </a:xfrm>
            </p:grpSpPr>
            <p:sp>
              <p:nvSpPr>
                <p:cNvPr id="27" name="Rectangle 26">
                  <a:extLst>
                    <a:ext uri="{FF2B5EF4-FFF2-40B4-BE49-F238E27FC236}">
                      <a16:creationId xmlns:a16="http://schemas.microsoft.com/office/drawing/2014/main" id="{36ED7A2A-FA68-6BC5-8F00-5200B45A6AB8}"/>
                    </a:ext>
                  </a:extLst>
                </p:cNvPr>
                <p:cNvSpPr/>
                <p:nvPr/>
              </p:nvSpPr>
              <p:spPr>
                <a:xfrm>
                  <a:off x="2391139" y="1144199"/>
                  <a:ext cx="3254523" cy="406253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8F8106C-812C-DF1A-6001-0659FA0938C9}"/>
                    </a:ext>
                  </a:extLst>
                </p:cNvPr>
                <p:cNvSpPr txBox="1"/>
                <p:nvPr/>
              </p:nvSpPr>
              <p:spPr>
                <a:xfrm>
                  <a:off x="2440980" y="4192921"/>
                  <a:ext cx="31562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Anthony Muñoz </a:t>
                  </a:r>
                </a:p>
                <a:p>
                  <a:pPr algn="ctr"/>
                  <a:r>
                    <a:rPr lang="en-US" sz="2000" i="1"/>
                    <a:t>Quality Assurance / Tester Developer</a:t>
                  </a:r>
                </a:p>
              </p:txBody>
            </p:sp>
          </p:grpSp>
          <p:pic>
            <p:nvPicPr>
              <p:cNvPr id="16" name="Picture 15" descr="A person smiling for a picture&#10;&#10;Description automatically generated">
                <a:extLst>
                  <a:ext uri="{FF2B5EF4-FFF2-40B4-BE49-F238E27FC236}">
                    <a16:creationId xmlns:a16="http://schemas.microsoft.com/office/drawing/2014/main" id="{C9931C01-4539-6A93-BCB2-460CD88BFFEA}"/>
                  </a:ext>
                </a:extLst>
              </p:cNvPr>
              <p:cNvPicPr>
                <a:picLocks noChangeAspect="1"/>
              </p:cNvPicPr>
              <p:nvPr/>
            </p:nvPicPr>
            <p:blipFill>
              <a:blip r:embed="rId5"/>
              <a:stretch>
                <a:fillRect/>
              </a:stretch>
            </p:blipFill>
            <p:spPr>
              <a:xfrm>
                <a:off x="4598421" y="1595909"/>
                <a:ext cx="2729598" cy="2729598"/>
              </a:xfrm>
              <a:prstGeom prst="rect">
                <a:avLst/>
              </a:prstGeom>
            </p:spPr>
          </p:pic>
        </p:grpSp>
        <p:grpSp>
          <p:nvGrpSpPr>
            <p:cNvPr id="20" name="Group 19">
              <a:extLst>
                <a:ext uri="{FF2B5EF4-FFF2-40B4-BE49-F238E27FC236}">
                  <a16:creationId xmlns:a16="http://schemas.microsoft.com/office/drawing/2014/main" id="{68356729-6397-9F07-DC90-AC976BF2827E}"/>
                </a:ext>
              </a:extLst>
            </p:cNvPr>
            <p:cNvGrpSpPr/>
            <p:nvPr/>
          </p:nvGrpSpPr>
          <p:grpSpPr>
            <a:xfrm>
              <a:off x="775191" y="1398079"/>
              <a:ext cx="3254523" cy="4075902"/>
              <a:chOff x="2391139" y="1157567"/>
              <a:chExt cx="3254523" cy="4075902"/>
            </a:xfrm>
          </p:grpSpPr>
          <p:sp>
            <p:nvSpPr>
              <p:cNvPr id="21" name="Rectangle 20">
                <a:extLst>
                  <a:ext uri="{FF2B5EF4-FFF2-40B4-BE49-F238E27FC236}">
                    <a16:creationId xmlns:a16="http://schemas.microsoft.com/office/drawing/2014/main" id="{AE473A5C-874C-61A7-3669-05A417FC8B10}"/>
                  </a:ext>
                </a:extLst>
              </p:cNvPr>
              <p:cNvSpPr/>
              <p:nvPr/>
            </p:nvSpPr>
            <p:spPr>
              <a:xfrm>
                <a:off x="2391139" y="1157567"/>
                <a:ext cx="3254523" cy="4075902"/>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7DF010-6E2F-8109-F3F7-5676105B2C7D}"/>
                  </a:ext>
                </a:extLst>
              </p:cNvPr>
              <p:cNvSpPr txBox="1"/>
              <p:nvPr/>
            </p:nvSpPr>
            <p:spPr>
              <a:xfrm>
                <a:off x="2489405" y="4195434"/>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Christopher Ospina</a:t>
                </a:r>
              </a:p>
              <a:p>
                <a:pPr algn="ctr"/>
                <a:r>
                  <a:rPr lang="en-US" sz="2000" i="1"/>
                  <a:t>Developer</a:t>
                </a:r>
              </a:p>
            </p:txBody>
          </p:sp>
          <p:pic>
            <p:nvPicPr>
              <p:cNvPr id="23" name="Picture 22" descr="A person in a suit&#10;&#10;Description automatically generated">
                <a:extLst>
                  <a:ext uri="{FF2B5EF4-FFF2-40B4-BE49-F238E27FC236}">
                    <a16:creationId xmlns:a16="http://schemas.microsoft.com/office/drawing/2014/main" id="{004583CF-FCEB-ABB8-5147-027951DAB878}"/>
                  </a:ext>
                </a:extLst>
              </p:cNvPr>
              <p:cNvPicPr>
                <a:picLocks noChangeAspect="1"/>
              </p:cNvPicPr>
              <p:nvPr/>
            </p:nvPicPr>
            <p:blipFill rotWithShape="1">
              <a:blip r:embed="rId6"/>
              <a:srcRect b="33022"/>
              <a:stretch/>
            </p:blipFill>
            <p:spPr>
              <a:xfrm>
                <a:off x="2731474" y="1345185"/>
                <a:ext cx="2631727" cy="2756018"/>
              </a:xfrm>
              <a:prstGeom prst="rect">
                <a:avLst/>
              </a:prstGeom>
            </p:spPr>
          </p:pic>
        </p:grpSp>
      </p:grpSp>
    </p:spTree>
    <p:extLst>
      <p:ext uri="{BB962C8B-B14F-4D97-AF65-F5344CB8AC3E}">
        <p14:creationId xmlns:p14="http://schemas.microsoft.com/office/powerpoint/2010/main" val="32906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91768996"/>
              </p:ext>
            </p:extLst>
          </p:nvPr>
        </p:nvGraphicFramePr>
        <p:xfrm>
          <a:off x="110522" y="1354105"/>
          <a:ext cx="11979876" cy="4035644"/>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a:t>
                      </a:r>
                      <a:r>
                        <a:rPr lang="en-US" sz="1600" b="0" i="0" u="none" strike="noStrike" noProof="0">
                          <a:solidFill>
                            <a:srgbClr val="000000"/>
                          </a:solidFill>
                          <a:effectLst/>
                        </a:rPr>
                        <a:t> to login and logout of my own account</a:t>
                      </a:r>
                      <a:r>
                        <a:rPr lang="en-US" sz="1600" b="1" i="0" u="none" strike="noStrike" noProof="0">
                          <a:solidFill>
                            <a:srgbClr val="000000"/>
                          </a:solidFill>
                          <a:effectLst/>
                        </a:rPr>
                        <a:t> so that</a:t>
                      </a:r>
                      <a:r>
                        <a:rPr lang="en-US" sz="1600" b="0" i="0" u="none" strike="noStrike" noProof="0">
                          <a:solidFill>
                            <a:srgbClr val="000000"/>
                          </a:solidFill>
                          <a:effectLst/>
                        </a:rPr>
                        <a:t> my medical information, records and reports are secure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securely and privately start and end sessions on their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open the app, I </a:t>
                      </a:r>
                      <a:r>
                        <a:rPr lang="en-US" sz="1600" b="1" i="0" u="none" strike="noStrike" noProof="0">
                          <a:solidFill>
                            <a:srgbClr val="000000"/>
                          </a:solidFill>
                          <a:effectLst/>
                        </a:rPr>
                        <a:t>then</a:t>
                      </a:r>
                      <a:r>
                        <a:rPr lang="en-US" sz="1600" b="0" i="0" u="none" strike="noStrike" noProof="0">
                          <a:solidFill>
                            <a:srgbClr val="000000"/>
                          </a:solidFill>
                          <a:effectLst/>
                        </a:rPr>
                        <a:t> am prompted to log in to my account with my credentials and click a logout button to end my session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begin with  a login page and have a button to logout of the current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22</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Doctor </a:t>
                      </a:r>
                      <a:r>
                        <a:rPr lang="en-US" sz="1600" b="1" i="0" u="none" strike="noStrike" noProof="0">
                          <a:solidFill>
                            <a:srgbClr val="000000"/>
                          </a:solidFill>
                          <a:effectLst/>
                        </a:rPr>
                        <a:t>I want</a:t>
                      </a:r>
                      <a:r>
                        <a:rPr lang="en-US" sz="1600" b="0" i="0" u="none" strike="noStrike" noProof="0">
                          <a:solidFill>
                            <a:srgbClr val="000000"/>
                          </a:solidFill>
                          <a:effectLst/>
                        </a:rPr>
                        <a:t> to login and logout of my own account</a:t>
                      </a:r>
                      <a:r>
                        <a:rPr lang="en-US" sz="1600" b="1" i="0" u="none" strike="noStrike" noProof="0">
                          <a:solidFill>
                            <a:srgbClr val="000000"/>
                          </a:solidFill>
                          <a:effectLst/>
                        </a:rPr>
                        <a:t> so that</a:t>
                      </a:r>
                      <a:r>
                        <a:rPr lang="en-US" sz="1600" b="0" i="0" u="none" strike="noStrike" noProof="0">
                          <a:solidFill>
                            <a:srgbClr val="000000"/>
                          </a:solidFill>
                          <a:effectLst/>
                        </a:rPr>
                        <a:t> patient medical information, records and reports are secure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securely and privately start and end sessions on their account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 </a:t>
                      </a:r>
                      <a:r>
                        <a:rPr lang="en-US" sz="1600" b="0" i="0" u="none" strike="noStrike" noProof="0">
                          <a:solidFill>
                            <a:srgbClr val="000000"/>
                          </a:solidFill>
                          <a:effectLst/>
                          <a:latin typeface="Aptos"/>
                        </a:rPr>
                        <a:t>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open the app, I</a:t>
                      </a:r>
                      <a:r>
                        <a:rPr lang="en-US" sz="1600" b="1" i="0" u="none" strike="noStrike" noProof="0">
                          <a:solidFill>
                            <a:srgbClr val="000000"/>
                          </a:solidFill>
                          <a:effectLst/>
                          <a:latin typeface="Aptos"/>
                        </a:rPr>
                        <a:t> then</a:t>
                      </a:r>
                      <a:r>
                        <a:rPr lang="en-US" sz="1600" b="0" i="0" u="none" strike="noStrike" noProof="0">
                          <a:solidFill>
                            <a:srgbClr val="000000"/>
                          </a:solidFill>
                          <a:effectLst/>
                          <a:latin typeface="Aptos"/>
                        </a:rPr>
                        <a:t> am prompted to log in to my account with my credentials and click a logout button to end my session</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begin with a login page and have a button to logout of the current account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85AD6924-D29D-9659-B78C-1800039805F1}"/>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7B81ED6-6052-7598-7618-46F11B3CA095}"/>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8FF575A6-2B29-ACFC-F75C-720EB8BE5CDE}"/>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12542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86993616"/>
              </p:ext>
            </p:extLst>
          </p:nvPr>
        </p:nvGraphicFramePr>
        <p:xfrm>
          <a:off x="110522" y="1354105"/>
          <a:ext cx="11979876" cy="4200213"/>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Patient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login using my e-mail address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my medical information, records and reports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access their medical records by using their personal e-mail address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am prompted to login,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enter my personal e-mail address to access the records related to my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create and store patient accounts through e-mail (username)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24</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Doctor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login using my medical professional ID number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patient medical information, records and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access patient medical records by using their ID number</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am prompted to login, I can </a:t>
                      </a:r>
                      <a:r>
                        <a:rPr lang="en-US" sz="1600" b="1" i="0" u="none" strike="noStrike" noProof="0">
                          <a:solidFill>
                            <a:srgbClr val="000000"/>
                          </a:solidFill>
                          <a:effectLst/>
                        </a:rPr>
                        <a:t>then</a:t>
                      </a:r>
                      <a:r>
                        <a:rPr lang="en-US" sz="1600" b="0" i="0" u="none" strike="noStrike" noProof="0">
                          <a:solidFill>
                            <a:srgbClr val="000000"/>
                          </a:solidFill>
                          <a:effectLst/>
                        </a:rPr>
                        <a:t> enter my personal </a:t>
                      </a:r>
                      <a:r>
                        <a:rPr lang="en-US" sz="1600" b="0" i="0" u="none" strike="noStrike" noProof="0" err="1">
                          <a:solidFill>
                            <a:srgbClr val="000000"/>
                          </a:solidFill>
                          <a:effectLst/>
                        </a:rPr>
                        <a:t>medx</a:t>
                      </a:r>
                      <a:r>
                        <a:rPr lang="en-US" sz="1600" b="0" i="0" u="none" strike="noStrike" noProof="0">
                          <a:solidFill>
                            <a:srgbClr val="000000"/>
                          </a:solidFill>
                          <a:effectLst/>
                        </a:rPr>
                        <a:t> ID number to access the records related to my account</a:t>
                      </a:r>
                      <a:endParaRPr lang="en-US" sz="1600" b="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create and store doctor accounts through their ID number (username)</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14FFAE78-93F3-985D-46C0-88E9D4269867}"/>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C7BDBAA-5B74-48C7-512D-624361EE053C}"/>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B6617D7F-EAF6-E6CF-C405-7CD3DC0A7C16}"/>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504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874072990"/>
              </p:ext>
            </p:extLst>
          </p:nvPr>
        </p:nvGraphicFramePr>
        <p:xfrm>
          <a:off x="110522" y="1354105"/>
          <a:ext cx="11979876" cy="2303575"/>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User Story ID</a:t>
                      </a:r>
                      <a:endParaRPr lang="en-US" sz="16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update my personal information such as my name, address, phone number, etc.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the portal has    up-to-date information in the event I need to be reached urgently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update personal profile information when they change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my profile and the edit button,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change the inputted profile information (name, address, phone number, etc.) and click save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allow patients to update profile information and store the changes in the database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
        <p:nvSpPr>
          <p:cNvPr id="12" name="5-Point Star 10">
            <a:extLst>
              <a:ext uri="{FF2B5EF4-FFF2-40B4-BE49-F238E27FC236}">
                <a16:creationId xmlns:a16="http://schemas.microsoft.com/office/drawing/2014/main" id="{D9CADBB0-D3DC-5A94-F82D-DC6D02727A0E}"/>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FC056DA-A6A5-7F63-E822-3D8E714C0783}"/>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a:t>
            </a:r>
            <a:endParaRPr lang="en-US" sz="52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62C092E6-4B0D-92FB-26B1-F980A32A2383}"/>
              </a:ext>
            </a:extLst>
          </p:cNvPr>
          <p:cNvSpPr/>
          <p:nvPr/>
        </p:nvSpPr>
        <p:spPr>
          <a:xfrm>
            <a:off x="226866" y="1986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52927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043220" y="277005"/>
            <a:ext cx="7005560" cy="1015663"/>
          </a:xfrm>
          <a:prstGeom prst="rect">
            <a:avLst/>
          </a:prstGeom>
          <a:noFill/>
        </p:spPr>
        <p:txBody>
          <a:bodyPr wrap="square" lIns="91440" tIns="45720" rIns="91440" bIns="45720" rtlCol="0" anchor="t">
            <a:spAutoFit/>
          </a:bodyPr>
          <a:lstStyle/>
          <a:p>
            <a:r>
              <a:rPr lang="en-US" sz="6000">
                <a:latin typeface="Aharoni"/>
                <a:cs typeface="Aharoni"/>
              </a:rPr>
              <a:t>Sprint 3 Backlog:</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nvGraphicFramePr>
        <p:xfrm>
          <a:off x="135922" y="1365652"/>
          <a:ext cx="11981032" cy="4201381"/>
        </p:xfrm>
        <a:graphic>
          <a:graphicData uri="http://schemas.openxmlformats.org/drawingml/2006/table">
            <a:tbl>
              <a:tblPr bandRow="1">
                <a:tableStyleId>{5C22544A-7EE6-4342-B048-85BDC9FD1C3A}</a:tableStyleId>
              </a:tblPr>
              <a:tblGrid>
                <a:gridCol w="1133518">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6</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add comments to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 Notes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67988201"/>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view whether a doctor has reviewed my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I can be more confident about the verified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Reviewed Status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6434948"/>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9</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patient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9943592"/>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10</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my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06234428"/>
                  </a:ext>
                </a:extLst>
              </a:tr>
              <a:tr h="378355">
                <a:tc>
                  <a:txBody>
                    <a:bodyPr/>
                    <a:lstStyle/>
                    <a:p>
                      <a:pPr marL="0" lvl="0" algn="ctr" defTabSz="914400" rtl="0">
                        <a:buNone/>
                      </a:pPr>
                      <a:r>
                        <a:rPr lang="en-US" sz="1600" b="0" kern="1200">
                          <a:solidFill>
                            <a:schemeClr val="dk1"/>
                          </a:solidFill>
                          <a:effectLst/>
                          <a:latin typeface="Calibri"/>
                          <a:ea typeface="+mn-ea"/>
                          <a:cs typeface="+mn-cs"/>
                        </a:rPr>
                        <a:t>2</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13</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quickly view my latest x-ray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my most recent information is easily accessible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Dashboard</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24996091"/>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16 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413829"/>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17</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52586431"/>
                  </a:ext>
                </a:extLst>
              </a:tr>
            </a:tbl>
          </a:graphicData>
        </a:graphic>
      </p:graphicFrame>
      <p:sp>
        <p:nvSpPr>
          <p:cNvPr id="3" name="TextBox 2">
            <a:extLst>
              <a:ext uri="{FF2B5EF4-FFF2-40B4-BE49-F238E27FC236}">
                <a16:creationId xmlns:a16="http://schemas.microsoft.com/office/drawing/2014/main" id="{7016D2C8-A6FC-294B-F9F3-001FB095FFCA}"/>
              </a:ext>
            </a:extLst>
          </p:cNvPr>
          <p:cNvSpPr txBox="1"/>
          <p:nvPr/>
        </p:nvSpPr>
        <p:spPr>
          <a:xfrm>
            <a:off x="6193435" y="6093081"/>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3 Story Points: 33</a:t>
            </a:r>
          </a:p>
        </p:txBody>
      </p:sp>
      <p:sp>
        <p:nvSpPr>
          <p:cNvPr id="5" name="5-Point Star 10">
            <a:extLst>
              <a:ext uri="{FF2B5EF4-FFF2-40B4-BE49-F238E27FC236}">
                <a16:creationId xmlns:a16="http://schemas.microsoft.com/office/drawing/2014/main" id="{701B55A0-4472-DAA1-4EBC-E0B61859FCEB}"/>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9">
            <a:extLst>
              <a:ext uri="{FF2B5EF4-FFF2-40B4-BE49-F238E27FC236}">
                <a16:creationId xmlns:a16="http://schemas.microsoft.com/office/drawing/2014/main" id="{BC661BCD-5D11-69EB-C39D-7540164B76ED}"/>
              </a:ext>
            </a:extLst>
          </p:cNvPr>
          <p:cNvSpPr/>
          <p:nvPr/>
        </p:nvSpPr>
        <p:spPr>
          <a:xfrm>
            <a:off x="1396866" y="83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75386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2958208150"/>
              </p:ext>
            </p:extLst>
          </p:nvPr>
        </p:nvGraphicFramePr>
        <p:xfrm>
          <a:off x="105483" y="1546225"/>
          <a:ext cx="11981005" cy="4296206"/>
        </p:xfrm>
        <a:graphic>
          <a:graphicData uri="http://schemas.openxmlformats.org/drawingml/2006/table">
            <a:tbl>
              <a:tblPr bandRow="1">
                <a:tableStyleId>{5C22544A-7EE6-4342-B048-85BDC9FD1C3A}</a:tableStyleId>
              </a:tblPr>
              <a:tblGrid>
                <a:gridCol w="584999">
                  <a:extLst>
                    <a:ext uri="{9D8B030D-6E8A-4147-A177-3AD203B41FA5}">
                      <a16:colId xmlns:a16="http://schemas.microsoft.com/office/drawing/2014/main" val="3948316484"/>
                    </a:ext>
                  </a:extLst>
                </a:gridCol>
                <a:gridCol w="825000">
                  <a:extLst>
                    <a:ext uri="{9D8B030D-6E8A-4147-A177-3AD203B41FA5}">
                      <a16:colId xmlns:a16="http://schemas.microsoft.com/office/drawing/2014/main" val="4027431590"/>
                    </a:ext>
                  </a:extLst>
                </a:gridCol>
                <a:gridCol w="975000">
                  <a:extLst>
                    <a:ext uri="{9D8B030D-6E8A-4147-A177-3AD203B41FA5}">
                      <a16:colId xmlns:a16="http://schemas.microsoft.com/office/drawing/2014/main" val="1002610516"/>
                    </a:ext>
                  </a:extLst>
                </a:gridCol>
                <a:gridCol w="1019999">
                  <a:extLst>
                    <a:ext uri="{9D8B030D-6E8A-4147-A177-3AD203B41FA5}">
                      <a16:colId xmlns:a16="http://schemas.microsoft.com/office/drawing/2014/main" val="3005751946"/>
                    </a:ext>
                  </a:extLst>
                </a:gridCol>
                <a:gridCol w="2475000">
                  <a:extLst>
                    <a:ext uri="{9D8B030D-6E8A-4147-A177-3AD203B41FA5}">
                      <a16:colId xmlns:a16="http://schemas.microsoft.com/office/drawing/2014/main" val="3255883893"/>
                    </a:ext>
                  </a:extLst>
                </a:gridCol>
                <a:gridCol w="1155000">
                  <a:extLst>
                    <a:ext uri="{9D8B030D-6E8A-4147-A177-3AD203B41FA5}">
                      <a16:colId xmlns:a16="http://schemas.microsoft.com/office/drawing/2014/main" val="3578551474"/>
                    </a:ext>
                  </a:extLst>
                </a:gridCol>
                <a:gridCol w="1475537">
                  <a:extLst>
                    <a:ext uri="{9D8B030D-6E8A-4147-A177-3AD203B41FA5}">
                      <a16:colId xmlns:a16="http://schemas.microsoft.com/office/drawing/2014/main" val="1927570057"/>
                    </a:ext>
                  </a:extLst>
                </a:gridCol>
                <a:gridCol w="1377931">
                  <a:extLst>
                    <a:ext uri="{9D8B030D-6E8A-4147-A177-3AD203B41FA5}">
                      <a16:colId xmlns:a16="http://schemas.microsoft.com/office/drawing/2014/main" val="4199370530"/>
                    </a:ext>
                  </a:extLst>
                </a:gridCol>
                <a:gridCol w="738427">
                  <a:extLst>
                    <a:ext uri="{9D8B030D-6E8A-4147-A177-3AD203B41FA5}">
                      <a16:colId xmlns:a16="http://schemas.microsoft.com/office/drawing/2014/main" val="1195829494"/>
                    </a:ext>
                  </a:extLst>
                </a:gridCol>
                <a:gridCol w="1354112">
                  <a:extLst>
                    <a:ext uri="{9D8B030D-6E8A-4147-A177-3AD203B41FA5}">
                      <a16:colId xmlns:a16="http://schemas.microsoft.com/office/drawing/2014/main" val="3337783286"/>
                    </a:ext>
                  </a:extLst>
                </a:gridCol>
              </a:tblGrid>
              <a:tr h="730046">
                <a:tc>
                  <a:txBody>
                    <a:bodyPr/>
                    <a:lstStyle/>
                    <a:p>
                      <a:pPr lvl="0" algn="ctr">
                        <a:buNone/>
                      </a:pPr>
                      <a:r>
                        <a:rPr lang="en-US" sz="1800" b="1" kern="1200">
                          <a:solidFill>
                            <a:schemeClr val="bg1"/>
                          </a:solidFill>
                          <a:effectLst/>
                          <a:highlight>
                            <a:srgbClr val="000000"/>
                          </a:highlight>
                          <a:latin typeface="Calibri"/>
                          <a:ea typeface="+mn-ea"/>
                          <a:cs typeface="+mn-cs"/>
                        </a:rPr>
                        <a:t>Test ID</a:t>
                      </a:r>
                    </a:p>
                  </a:txBody>
                  <a:tcPr marL="9524" marR="9524" marT="9524" anchor="ctr">
                    <a:lnL w="12700">
                      <a:solidFill>
                        <a:schemeClr val="tx1"/>
                      </a:solidFill>
                    </a:lnL>
                    <a:lnR w="12700">
                      <a:solidFill>
                        <a:schemeClr val="bg1"/>
                      </a:solidFill>
                    </a:lnR>
                    <a:lnT w="12700">
                      <a:solidFill>
                        <a:schemeClr val="tx1"/>
                      </a:solidFill>
                    </a:lnT>
                    <a:lnB w="12700">
                      <a:solidFill>
                        <a:schemeClr val="tx1"/>
                      </a:solidFill>
                    </a:lnB>
                    <a:solidFill>
                      <a:schemeClr val="tx1"/>
                    </a:solidFill>
                  </a:tcPr>
                </a:tc>
                <a:tc>
                  <a:txBody>
                    <a:bodyPr/>
                    <a:lstStyle/>
                    <a:p>
                      <a:pPr fontAlgn="b"/>
                      <a:r>
                        <a:rPr lang="en-US" sz="1800" b="1" kern="1200">
                          <a:solidFill>
                            <a:schemeClr val="bg1"/>
                          </a:solidFill>
                          <a:effectLst/>
                          <a:highlight>
                            <a:srgbClr val="000000"/>
                          </a:highlight>
                          <a:latin typeface="Calibri"/>
                          <a:ea typeface="+mn-ea"/>
                          <a:cs typeface="+mn-cs"/>
                        </a:rPr>
                        <a:t>User Story ID</a:t>
                      </a:r>
                      <a:endParaRPr lang="en-US" sz="1800" b="1">
                        <a:solidFill>
                          <a:schemeClr val="bg1"/>
                        </a:solidFill>
                        <a:effectLs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lvl="0" algn="ctr">
                        <a:buNone/>
                      </a:pPr>
                      <a:r>
                        <a:rPr lang="en-US" sz="1500" b="0" i="0">
                          <a:solidFill>
                            <a:srgbClr val="000000"/>
                          </a:solidFill>
                          <a:effectLst/>
                          <a:latin typeface="Aptos"/>
                        </a:rPr>
                        <a:t>7</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algn="l" fontAlgn="base"/>
                      <a:r>
                        <a:rPr lang="en-US" sz="1500" b="0" i="0">
                          <a:solidFill>
                            <a:srgbClr val="000000"/>
                          </a:solidFill>
                          <a:effectLst/>
                          <a:latin typeface="Aptos"/>
                        </a:rPr>
                        <a:t>16&amp;17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Search by Report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Dashboard --&gt; Click on Search Bar --&gt; Type Exact Report ID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ID number - 00006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Report ID is displayed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00006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744348642"/>
                  </a:ext>
                </a:extLst>
              </a:tr>
              <a:tr h="378355">
                <a:tc>
                  <a:txBody>
                    <a:bodyPr/>
                    <a:lstStyle/>
                    <a:p>
                      <a:pPr lvl="0" algn="ctr">
                        <a:buNone/>
                      </a:pPr>
                      <a:r>
                        <a:rPr lang="en-US" sz="1500" b="0" i="0" u="none" strike="noStrike">
                          <a:solidFill>
                            <a:srgbClr val="000000"/>
                          </a:solidFill>
                          <a:effectLst/>
                          <a:latin typeface="Aptos"/>
                        </a:rPr>
                        <a:t>8</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algn="l" fontAlgn="base"/>
                      <a:r>
                        <a:rPr lang="en-US" sz="1500" b="0" i="0" u="none" strike="noStrike">
                          <a:solidFill>
                            <a:srgbClr val="000000"/>
                          </a:solidFill>
                          <a:effectLst/>
                          <a:latin typeface="Aptos"/>
                        </a:rPr>
                        <a:t>16&amp;17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u="none" strike="noStrike">
                          <a:solidFill>
                            <a:srgbClr val="000000"/>
                          </a:solidFill>
                          <a:effectLst/>
                          <a:latin typeface="Aptos"/>
                        </a:rPr>
                        <a:t>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u="none" strike="noStrike">
                          <a:solidFill>
                            <a:srgbClr val="000000"/>
                          </a:solidFill>
                          <a:effectLst/>
                          <a:latin typeface="Aptos"/>
                        </a:rPr>
                        <a:t>Search by Report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Dashboard --&gt; Click on Search Bar --&gt; Type Partial Report ID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ID number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Report ID's containing the  numbers are displayed as a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00000, 00001, 00002, 00003, 00004, 00005, 00006</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536303117"/>
                  </a:ext>
                </a:extLst>
              </a:tr>
              <a:tr h="378355">
                <a:tc>
                  <a:txBody>
                    <a:bodyPr/>
                    <a:lstStyle/>
                    <a:p>
                      <a:pPr lvl="0" algn="ctr">
                        <a:buNone/>
                      </a:pPr>
                      <a:r>
                        <a:rPr lang="en-US" sz="1500" b="0" i="0">
                          <a:solidFill>
                            <a:srgbClr val="000000"/>
                          </a:solidFill>
                          <a:effectLst/>
                          <a:latin typeface="Aptos"/>
                        </a:rPr>
                        <a:t>9</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16&amp;17</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D9E1F2"/>
                    </a:solidFill>
                  </a:tcPr>
                </a:tc>
                <a:tc>
                  <a:txBody>
                    <a:bodyPr/>
                    <a:lstStyle/>
                    <a:p>
                      <a:pPr algn="l" fontAlgn="auto"/>
                      <a:r>
                        <a:rPr lang="en-US" sz="1500" b="0" i="0">
                          <a:solidFill>
                            <a:srgbClr val="000000"/>
                          </a:solidFill>
                          <a:effectLst/>
                          <a:latin typeface="Aptos"/>
                        </a:rPr>
                        <a:t>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D9E1F2"/>
                    </a:solidFill>
                  </a:tcPr>
                </a:tc>
                <a:tc>
                  <a:txBody>
                    <a:bodyPr/>
                    <a:lstStyle/>
                    <a:p>
                      <a:pPr algn="l" fontAlgn="auto"/>
                      <a:r>
                        <a:rPr lang="en-US" sz="1500" b="0" i="0">
                          <a:solidFill>
                            <a:srgbClr val="000000"/>
                          </a:solidFill>
                          <a:effectLst/>
                          <a:latin typeface="Aptos"/>
                        </a:rPr>
                        <a:t>Search by invalid Report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D9E1F2"/>
                    </a:solidFill>
                  </a:tcPr>
                </a:tc>
                <a:tc>
                  <a:txBody>
                    <a:bodyPr/>
                    <a:lstStyle/>
                    <a:p>
                      <a:pPr lvl="0" algn="l">
                        <a:buNone/>
                      </a:pPr>
                      <a:r>
                        <a:rPr lang="en-US" sz="1500" b="0" i="0" u="none" strike="noStrike" noProof="0">
                          <a:solidFill>
                            <a:srgbClr val="000000"/>
                          </a:solidFill>
                          <a:effectLst/>
                        </a:rPr>
                        <a:t>Dashboard --&gt; Click on Search Bar --&gt; Type Invalid Report ID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D9E1F2"/>
                    </a:solidFill>
                  </a:tcPr>
                </a:tc>
                <a:tc>
                  <a:txBody>
                    <a:bodyPr/>
                    <a:lstStyle/>
                    <a:p>
                      <a:pPr algn="l" fontAlgn="auto"/>
                      <a:r>
                        <a:rPr lang="en-US" sz="1500" b="0" i="0">
                          <a:solidFill>
                            <a:srgbClr val="000000"/>
                          </a:solidFill>
                          <a:effectLst/>
                          <a:latin typeface="Aptos"/>
                        </a:rPr>
                        <a:t>ID number - 10111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D9E1F2"/>
                    </a:solidFill>
                  </a:tcPr>
                </a:tc>
                <a:tc>
                  <a:txBody>
                    <a:bodyPr/>
                    <a:lstStyle/>
                    <a:p>
                      <a:pPr algn="l" fontAlgn="auto"/>
                      <a:r>
                        <a:rPr lang="en-US" sz="1500" b="0" i="0">
                          <a:solidFill>
                            <a:srgbClr val="000000"/>
                          </a:solidFill>
                          <a:effectLst/>
                          <a:latin typeface="Aptos"/>
                        </a:rPr>
                        <a:t>No Report ID is displayed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D9E1F2"/>
                    </a:solidFill>
                  </a:tcPr>
                </a:tc>
                <a:tc>
                  <a:txBody>
                    <a:bodyPr/>
                    <a:lstStyle/>
                    <a:p>
                      <a:pPr algn="l" fontAlgn="auto"/>
                      <a:r>
                        <a:rPr lang="en-US" sz="1500" b="0" i="0" u="none" strike="noStrike" noProof="0">
                          <a:solidFill>
                            <a:srgbClr val="000000"/>
                          </a:solidFill>
                          <a:effectLst/>
                        </a:rPr>
                        <a:t>No Report ID is displayed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24755577"/>
                  </a:ext>
                </a:extLst>
              </a:tr>
              <a:tr h="378355">
                <a:tc>
                  <a:txBody>
                    <a:bodyPr/>
                    <a:lstStyle/>
                    <a:p>
                      <a:pPr lvl="0" algn="ctr">
                        <a:buNone/>
                      </a:pPr>
                      <a:r>
                        <a:rPr lang="en-US" sz="1500" b="0" i="0">
                          <a:solidFill>
                            <a:srgbClr val="000000"/>
                          </a:solidFill>
                          <a:effectLst/>
                          <a:latin typeface="Aptos"/>
                        </a:rPr>
                        <a:t>10</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16&amp;17</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Search</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Search by Reviewed Status</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u="none" strike="noStrike" noProof="0">
                          <a:solidFill>
                            <a:srgbClr val="000000"/>
                          </a:solidFill>
                          <a:effectLst/>
                        </a:rPr>
                        <a:t>Dashboard --&gt; Click Search Bar --&gt; Type Reviewed</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X-ray Document</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A list of Report ID's that are Reviewed</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u="none" strike="noStrike" noProof="0">
                          <a:solidFill>
                            <a:srgbClr val="000000"/>
                          </a:solidFill>
                          <a:effectLst/>
                          <a:latin typeface="Aptos"/>
                        </a:rPr>
                        <a:t>00000, 00001</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Pass</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517150278"/>
                  </a:ext>
                </a:extLst>
              </a:tr>
            </a:tbl>
          </a:graphicData>
        </a:graphic>
      </p:graphicFrame>
      <p:sp>
        <p:nvSpPr>
          <p:cNvPr id="6" name="5-Point Star 10">
            <a:extLst>
              <a:ext uri="{FF2B5EF4-FFF2-40B4-BE49-F238E27FC236}">
                <a16:creationId xmlns:a16="http://schemas.microsoft.com/office/drawing/2014/main" id="{8E665562-D1C2-11B9-DDCD-0D2FA0F690EC}"/>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9">
            <a:extLst>
              <a:ext uri="{FF2B5EF4-FFF2-40B4-BE49-F238E27FC236}">
                <a16:creationId xmlns:a16="http://schemas.microsoft.com/office/drawing/2014/main" id="{0510C427-B5EE-69A3-B526-4C6EF96D9C19}"/>
              </a:ext>
            </a:extLst>
          </p:cNvPr>
          <p:cNvSpPr/>
          <p:nvPr/>
        </p:nvSpPr>
        <p:spPr>
          <a:xfrm>
            <a:off x="184866" y="1212350"/>
            <a:ext cx="405162" cy="355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5-Point Star 9">
            <a:extLst>
              <a:ext uri="{FF2B5EF4-FFF2-40B4-BE49-F238E27FC236}">
                <a16:creationId xmlns:a16="http://schemas.microsoft.com/office/drawing/2014/main" id="{9E65EC50-FB96-A667-BAD1-9941CEFD4094}"/>
              </a:ext>
            </a:extLst>
          </p:cNvPr>
          <p:cNvSpPr/>
          <p:nvPr/>
        </p:nvSpPr>
        <p:spPr>
          <a:xfrm>
            <a:off x="838865" y="1212349"/>
            <a:ext cx="405162" cy="355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28705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3784653215"/>
              </p:ext>
            </p:extLst>
          </p:nvPr>
        </p:nvGraphicFramePr>
        <p:xfrm>
          <a:off x="105483" y="1546225"/>
          <a:ext cx="11981005" cy="4296206"/>
        </p:xfrm>
        <a:graphic>
          <a:graphicData uri="http://schemas.openxmlformats.org/drawingml/2006/table">
            <a:tbl>
              <a:tblPr bandRow="1">
                <a:tableStyleId>{5C22544A-7EE6-4342-B048-85BDC9FD1C3A}</a:tableStyleId>
              </a:tblPr>
              <a:tblGrid>
                <a:gridCol w="584999">
                  <a:extLst>
                    <a:ext uri="{9D8B030D-6E8A-4147-A177-3AD203B41FA5}">
                      <a16:colId xmlns:a16="http://schemas.microsoft.com/office/drawing/2014/main" val="3948316484"/>
                    </a:ext>
                  </a:extLst>
                </a:gridCol>
                <a:gridCol w="825000">
                  <a:extLst>
                    <a:ext uri="{9D8B030D-6E8A-4147-A177-3AD203B41FA5}">
                      <a16:colId xmlns:a16="http://schemas.microsoft.com/office/drawing/2014/main" val="4027431590"/>
                    </a:ext>
                  </a:extLst>
                </a:gridCol>
                <a:gridCol w="975000">
                  <a:extLst>
                    <a:ext uri="{9D8B030D-6E8A-4147-A177-3AD203B41FA5}">
                      <a16:colId xmlns:a16="http://schemas.microsoft.com/office/drawing/2014/main" val="1002610516"/>
                    </a:ext>
                  </a:extLst>
                </a:gridCol>
                <a:gridCol w="1019999">
                  <a:extLst>
                    <a:ext uri="{9D8B030D-6E8A-4147-A177-3AD203B41FA5}">
                      <a16:colId xmlns:a16="http://schemas.microsoft.com/office/drawing/2014/main" val="3005751946"/>
                    </a:ext>
                  </a:extLst>
                </a:gridCol>
                <a:gridCol w="2475000">
                  <a:extLst>
                    <a:ext uri="{9D8B030D-6E8A-4147-A177-3AD203B41FA5}">
                      <a16:colId xmlns:a16="http://schemas.microsoft.com/office/drawing/2014/main" val="3255883893"/>
                    </a:ext>
                  </a:extLst>
                </a:gridCol>
                <a:gridCol w="1155000">
                  <a:extLst>
                    <a:ext uri="{9D8B030D-6E8A-4147-A177-3AD203B41FA5}">
                      <a16:colId xmlns:a16="http://schemas.microsoft.com/office/drawing/2014/main" val="3578551474"/>
                    </a:ext>
                  </a:extLst>
                </a:gridCol>
                <a:gridCol w="1475537">
                  <a:extLst>
                    <a:ext uri="{9D8B030D-6E8A-4147-A177-3AD203B41FA5}">
                      <a16:colId xmlns:a16="http://schemas.microsoft.com/office/drawing/2014/main" val="1927570057"/>
                    </a:ext>
                  </a:extLst>
                </a:gridCol>
                <a:gridCol w="1377931">
                  <a:extLst>
                    <a:ext uri="{9D8B030D-6E8A-4147-A177-3AD203B41FA5}">
                      <a16:colId xmlns:a16="http://schemas.microsoft.com/office/drawing/2014/main" val="4199370530"/>
                    </a:ext>
                  </a:extLst>
                </a:gridCol>
                <a:gridCol w="738427">
                  <a:extLst>
                    <a:ext uri="{9D8B030D-6E8A-4147-A177-3AD203B41FA5}">
                      <a16:colId xmlns:a16="http://schemas.microsoft.com/office/drawing/2014/main" val="1195829494"/>
                    </a:ext>
                  </a:extLst>
                </a:gridCol>
                <a:gridCol w="1354112">
                  <a:extLst>
                    <a:ext uri="{9D8B030D-6E8A-4147-A177-3AD203B41FA5}">
                      <a16:colId xmlns:a16="http://schemas.microsoft.com/office/drawing/2014/main" val="3337783286"/>
                    </a:ext>
                  </a:extLst>
                </a:gridCol>
              </a:tblGrid>
              <a:tr h="730046">
                <a:tc>
                  <a:txBody>
                    <a:bodyPr/>
                    <a:lstStyle/>
                    <a:p>
                      <a:pPr lvl="0" algn="ctr">
                        <a:buNone/>
                      </a:pPr>
                      <a:r>
                        <a:rPr lang="en-US" sz="1800" b="1" kern="1200">
                          <a:solidFill>
                            <a:schemeClr val="bg1"/>
                          </a:solidFill>
                          <a:effectLst/>
                          <a:highlight>
                            <a:srgbClr val="000000"/>
                          </a:highlight>
                          <a:latin typeface="Calibri"/>
                          <a:ea typeface="+mn-ea"/>
                          <a:cs typeface="+mn-cs"/>
                        </a:rPr>
                        <a:t>Test ID</a:t>
                      </a:r>
                    </a:p>
                  </a:txBody>
                  <a:tcPr marL="9524" marR="9524" marT="9524" anchor="ctr">
                    <a:lnL w="12700">
                      <a:solidFill>
                        <a:schemeClr val="tx1"/>
                      </a:solidFill>
                    </a:lnL>
                    <a:lnR w="12700">
                      <a:solidFill>
                        <a:schemeClr val="bg1"/>
                      </a:solidFill>
                    </a:lnR>
                    <a:lnT w="12700">
                      <a:solidFill>
                        <a:schemeClr val="tx1"/>
                      </a:solidFill>
                    </a:lnT>
                    <a:lnB w="12700">
                      <a:solidFill>
                        <a:schemeClr val="tx1"/>
                      </a:solidFill>
                    </a:lnB>
                    <a:solidFill>
                      <a:schemeClr val="tx1"/>
                    </a:solidFill>
                  </a:tcPr>
                </a:tc>
                <a:tc>
                  <a:txBody>
                    <a:bodyPr/>
                    <a:lstStyle/>
                    <a:p>
                      <a:pPr fontAlgn="b"/>
                      <a:r>
                        <a:rPr lang="en-US" sz="1800" b="1" kern="1200">
                          <a:solidFill>
                            <a:schemeClr val="bg1"/>
                          </a:solidFill>
                          <a:effectLst/>
                          <a:highlight>
                            <a:srgbClr val="000000"/>
                          </a:highlight>
                          <a:latin typeface="Calibri"/>
                          <a:ea typeface="+mn-ea"/>
                          <a:cs typeface="+mn-cs"/>
                        </a:rPr>
                        <a:t>User Story ID</a:t>
                      </a:r>
                      <a:endParaRPr lang="en-US" sz="1800" b="1">
                        <a:solidFill>
                          <a:schemeClr val="bg1"/>
                        </a:solidFill>
                        <a:effectLs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lvl="0" algn="ctr">
                        <a:buNone/>
                      </a:pPr>
                      <a:r>
                        <a:rPr lang="en-US" sz="1500" b="0" i="0">
                          <a:solidFill>
                            <a:srgbClr val="000000"/>
                          </a:solidFill>
                          <a:effectLst/>
                          <a:latin typeface="Aptos"/>
                        </a:rPr>
                        <a:t>11</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16&amp;17</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Search</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Search by Reviewed Status</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Dashboard --&gt; Click Search Bar --&gt; Type Reviewing</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X-ray Document</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A list of Report ID's that are under Review</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00002, 00003, 00004, 00005, 00006</a:t>
                      </a:r>
                      <a:endParaRPr lang="en-US"/>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Pass</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517150278"/>
                  </a:ext>
                </a:extLst>
              </a:tr>
              <a:tr h="378355">
                <a:tc>
                  <a:txBody>
                    <a:bodyPr/>
                    <a:lstStyle/>
                    <a:p>
                      <a:pPr lvl="0" algn="ctr">
                        <a:buNone/>
                      </a:pPr>
                      <a:r>
                        <a:rPr lang="en-US" sz="1500" b="0" i="0">
                          <a:solidFill>
                            <a:srgbClr val="000000"/>
                          </a:solidFill>
                          <a:effectLst/>
                          <a:latin typeface="Aptos"/>
                        </a:rPr>
                        <a:t>12</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16&amp;17</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Search</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Search by Date</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Dashboard --&gt; Click on Search Bar --&gt; Type Date</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Date – 3/29/2024</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All Report ID's with the specified date are displayed</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1 report - </a:t>
                      </a:r>
                      <a:r>
                        <a:rPr lang="en-US" sz="1500" b="0" i="0" u="none" strike="noStrike" noProof="0">
                          <a:solidFill>
                            <a:srgbClr val="000000"/>
                          </a:solidFill>
                          <a:effectLst/>
                        </a:rPr>
                        <a:t>00002, Lung Opacity, Reviewing, 3/29/2024</a:t>
                      </a:r>
                      <a:endParaRPr lang="en-US" sz="1500" b="0" i="0" u="none" strike="noStrike" noProof="0">
                        <a:solidFill>
                          <a:srgbClr val="000000"/>
                        </a:solidFill>
                        <a:effectLst/>
                        <a:latin typeface="Aptos"/>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Pass</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4277885675"/>
                  </a:ext>
                </a:extLst>
              </a:tr>
              <a:tr h="378355">
                <a:tc>
                  <a:txBody>
                    <a:bodyPr/>
                    <a:lstStyle/>
                    <a:p>
                      <a:pPr lvl="0" algn="ctr">
                        <a:buNone/>
                      </a:pPr>
                      <a:r>
                        <a:rPr lang="en-US" sz="1500" b="0" i="0">
                          <a:solidFill>
                            <a:srgbClr val="000000"/>
                          </a:solidFill>
                          <a:effectLst/>
                          <a:latin typeface="Aptos"/>
                        </a:rPr>
                        <a:t>13</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13</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300" b="0" i="0">
                          <a:solidFill>
                            <a:srgbClr val="000000"/>
                          </a:solidFill>
                          <a:effectLst/>
                          <a:latin typeface="Aptos"/>
                        </a:rPr>
                        <a:t>Dashboard</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350" b="0" i="0">
                          <a:solidFill>
                            <a:srgbClr val="000000"/>
                          </a:solidFill>
                          <a:effectLst/>
                          <a:latin typeface="Aptos"/>
                        </a:rPr>
                        <a:t>Dashboard</a:t>
                      </a:r>
                      <a:r>
                        <a:rPr lang="en-US" sz="1500" b="0" i="0">
                          <a:solidFill>
                            <a:srgbClr val="000000"/>
                          </a:solidFill>
                          <a:effectLst/>
                          <a:latin typeface="Aptos"/>
                        </a:rPr>
                        <a:t> for doctor </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Click on Doctor --&gt; Dashboard </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X-ray Document</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Dashboard for specified user is displayed</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Dashboard for doctor</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Pass</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087360616"/>
                  </a:ext>
                </a:extLst>
              </a:tr>
              <a:tr h="378355">
                <a:tc>
                  <a:txBody>
                    <a:bodyPr/>
                    <a:lstStyle/>
                    <a:p>
                      <a:pPr lvl="0" algn="ctr">
                        <a:buNone/>
                      </a:pPr>
                      <a:r>
                        <a:rPr lang="en-US" sz="1500" b="0" i="0">
                          <a:solidFill>
                            <a:srgbClr val="000000"/>
                          </a:solidFill>
                          <a:effectLst/>
                          <a:latin typeface="Aptos"/>
                        </a:rPr>
                        <a:t>14</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13</a:t>
                      </a: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300" b="0" i="0">
                          <a:solidFill>
                            <a:srgbClr val="000000"/>
                          </a:solidFill>
                          <a:effectLst/>
                          <a:latin typeface="Aptos"/>
                        </a:rPr>
                        <a:t>Dashboard</a:t>
                      </a:r>
                      <a:endParaRPr lang="en-US" sz="1300"/>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350" b="0" i="0">
                          <a:solidFill>
                            <a:srgbClr val="000000"/>
                          </a:solidFill>
                          <a:effectLst/>
                          <a:latin typeface="Aptos"/>
                        </a:rPr>
                        <a:t>Dashboard</a:t>
                      </a:r>
                      <a:r>
                        <a:rPr lang="en-US" sz="1500" b="0" i="0">
                          <a:solidFill>
                            <a:srgbClr val="000000"/>
                          </a:solidFill>
                          <a:effectLst/>
                          <a:latin typeface="Aptos"/>
                        </a:rPr>
                        <a:t> for patient</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Click on Patient --&gt; Dashboard </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X-ray Document</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Dashboard for specified user is displayed</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Dashboard for patient</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Pass</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122841311"/>
                  </a:ext>
                </a:extLst>
              </a:tr>
            </a:tbl>
          </a:graphicData>
        </a:graphic>
      </p:graphicFrame>
      <p:sp>
        <p:nvSpPr>
          <p:cNvPr id="6" name="5-Point Star 10">
            <a:extLst>
              <a:ext uri="{FF2B5EF4-FFF2-40B4-BE49-F238E27FC236}">
                <a16:creationId xmlns:a16="http://schemas.microsoft.com/office/drawing/2014/main" id="{8E665562-D1C2-11B9-DDCD-0D2FA0F690EC}"/>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9">
            <a:extLst>
              <a:ext uri="{FF2B5EF4-FFF2-40B4-BE49-F238E27FC236}">
                <a16:creationId xmlns:a16="http://schemas.microsoft.com/office/drawing/2014/main" id="{626773F9-1FF1-23A2-03AC-07EE54887065}"/>
              </a:ext>
            </a:extLst>
          </p:cNvPr>
          <p:cNvSpPr/>
          <p:nvPr/>
        </p:nvSpPr>
        <p:spPr>
          <a:xfrm>
            <a:off x="184866" y="1212350"/>
            <a:ext cx="405162" cy="355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5-Point Star 9">
            <a:extLst>
              <a:ext uri="{FF2B5EF4-FFF2-40B4-BE49-F238E27FC236}">
                <a16:creationId xmlns:a16="http://schemas.microsoft.com/office/drawing/2014/main" id="{C18719A9-6ED8-6C10-C209-74C502D77067}"/>
              </a:ext>
            </a:extLst>
          </p:cNvPr>
          <p:cNvSpPr/>
          <p:nvPr/>
        </p:nvSpPr>
        <p:spPr>
          <a:xfrm>
            <a:off x="838865" y="1212349"/>
            <a:ext cx="405162" cy="355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6099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1449813343"/>
              </p:ext>
            </p:extLst>
          </p:nvPr>
        </p:nvGraphicFramePr>
        <p:xfrm>
          <a:off x="105483" y="1546225"/>
          <a:ext cx="11981005" cy="3976166"/>
        </p:xfrm>
        <a:graphic>
          <a:graphicData uri="http://schemas.openxmlformats.org/drawingml/2006/table">
            <a:tbl>
              <a:tblPr bandRow="1">
                <a:tableStyleId>{5C22544A-7EE6-4342-B048-85BDC9FD1C3A}</a:tableStyleId>
              </a:tblPr>
              <a:tblGrid>
                <a:gridCol w="584999">
                  <a:extLst>
                    <a:ext uri="{9D8B030D-6E8A-4147-A177-3AD203B41FA5}">
                      <a16:colId xmlns:a16="http://schemas.microsoft.com/office/drawing/2014/main" val="3948316484"/>
                    </a:ext>
                  </a:extLst>
                </a:gridCol>
                <a:gridCol w="825000">
                  <a:extLst>
                    <a:ext uri="{9D8B030D-6E8A-4147-A177-3AD203B41FA5}">
                      <a16:colId xmlns:a16="http://schemas.microsoft.com/office/drawing/2014/main" val="4027431590"/>
                    </a:ext>
                  </a:extLst>
                </a:gridCol>
                <a:gridCol w="975000">
                  <a:extLst>
                    <a:ext uri="{9D8B030D-6E8A-4147-A177-3AD203B41FA5}">
                      <a16:colId xmlns:a16="http://schemas.microsoft.com/office/drawing/2014/main" val="1002610516"/>
                    </a:ext>
                  </a:extLst>
                </a:gridCol>
                <a:gridCol w="1019999">
                  <a:extLst>
                    <a:ext uri="{9D8B030D-6E8A-4147-A177-3AD203B41FA5}">
                      <a16:colId xmlns:a16="http://schemas.microsoft.com/office/drawing/2014/main" val="3005751946"/>
                    </a:ext>
                  </a:extLst>
                </a:gridCol>
                <a:gridCol w="2475000">
                  <a:extLst>
                    <a:ext uri="{9D8B030D-6E8A-4147-A177-3AD203B41FA5}">
                      <a16:colId xmlns:a16="http://schemas.microsoft.com/office/drawing/2014/main" val="3255883893"/>
                    </a:ext>
                  </a:extLst>
                </a:gridCol>
                <a:gridCol w="1155000">
                  <a:extLst>
                    <a:ext uri="{9D8B030D-6E8A-4147-A177-3AD203B41FA5}">
                      <a16:colId xmlns:a16="http://schemas.microsoft.com/office/drawing/2014/main" val="3578551474"/>
                    </a:ext>
                  </a:extLst>
                </a:gridCol>
                <a:gridCol w="1475537">
                  <a:extLst>
                    <a:ext uri="{9D8B030D-6E8A-4147-A177-3AD203B41FA5}">
                      <a16:colId xmlns:a16="http://schemas.microsoft.com/office/drawing/2014/main" val="1927570057"/>
                    </a:ext>
                  </a:extLst>
                </a:gridCol>
                <a:gridCol w="1377931">
                  <a:extLst>
                    <a:ext uri="{9D8B030D-6E8A-4147-A177-3AD203B41FA5}">
                      <a16:colId xmlns:a16="http://schemas.microsoft.com/office/drawing/2014/main" val="4199370530"/>
                    </a:ext>
                  </a:extLst>
                </a:gridCol>
                <a:gridCol w="738427">
                  <a:extLst>
                    <a:ext uri="{9D8B030D-6E8A-4147-A177-3AD203B41FA5}">
                      <a16:colId xmlns:a16="http://schemas.microsoft.com/office/drawing/2014/main" val="1195829494"/>
                    </a:ext>
                  </a:extLst>
                </a:gridCol>
                <a:gridCol w="1354112">
                  <a:extLst>
                    <a:ext uri="{9D8B030D-6E8A-4147-A177-3AD203B41FA5}">
                      <a16:colId xmlns:a16="http://schemas.microsoft.com/office/drawing/2014/main" val="3337783286"/>
                    </a:ext>
                  </a:extLst>
                </a:gridCol>
              </a:tblGrid>
              <a:tr h="730046">
                <a:tc>
                  <a:txBody>
                    <a:bodyPr/>
                    <a:lstStyle/>
                    <a:p>
                      <a:pPr lvl="0" algn="ctr">
                        <a:buNone/>
                      </a:pPr>
                      <a:r>
                        <a:rPr lang="en-US" sz="1800" b="1" kern="1200">
                          <a:solidFill>
                            <a:schemeClr val="bg1"/>
                          </a:solidFill>
                          <a:effectLst/>
                          <a:highlight>
                            <a:srgbClr val="000000"/>
                          </a:highlight>
                          <a:latin typeface="Calibri"/>
                          <a:ea typeface="+mn-ea"/>
                          <a:cs typeface="+mn-cs"/>
                        </a:rPr>
                        <a:t>Test ID</a:t>
                      </a:r>
                    </a:p>
                  </a:txBody>
                  <a:tcPr marL="9524" marR="9524" marT="9524" anchor="ctr">
                    <a:lnL w="12700">
                      <a:solidFill>
                        <a:schemeClr val="tx1"/>
                      </a:solidFill>
                    </a:lnL>
                    <a:lnR w="12700">
                      <a:solidFill>
                        <a:schemeClr val="bg1"/>
                      </a:solidFill>
                    </a:lnR>
                    <a:lnT w="12700">
                      <a:solidFill>
                        <a:schemeClr val="tx1"/>
                      </a:solidFill>
                    </a:lnT>
                    <a:lnB w="12700">
                      <a:solidFill>
                        <a:schemeClr val="tx1"/>
                      </a:solidFill>
                    </a:lnB>
                    <a:solidFill>
                      <a:schemeClr val="tx1"/>
                    </a:solidFill>
                  </a:tcPr>
                </a:tc>
                <a:tc>
                  <a:txBody>
                    <a:bodyPr/>
                    <a:lstStyle/>
                    <a:p>
                      <a:pPr fontAlgn="b"/>
                      <a:r>
                        <a:rPr lang="en-US" sz="1800" b="1" kern="1200">
                          <a:solidFill>
                            <a:schemeClr val="bg1"/>
                          </a:solidFill>
                          <a:effectLst/>
                          <a:highlight>
                            <a:srgbClr val="000000"/>
                          </a:highlight>
                          <a:latin typeface="Calibri"/>
                          <a:ea typeface="+mn-ea"/>
                          <a:cs typeface="+mn-cs"/>
                        </a:rPr>
                        <a:t>User Story ID</a:t>
                      </a:r>
                      <a:endParaRPr lang="en-US" sz="1800" b="1">
                        <a:solidFill>
                          <a:schemeClr val="bg1"/>
                        </a:solidFill>
                        <a:effectLs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lvl="0" algn="ctr">
                        <a:buNone/>
                      </a:pPr>
                      <a:r>
                        <a:rPr lang="en-US" sz="1500" b="0" i="0">
                          <a:solidFill>
                            <a:srgbClr val="000000"/>
                          </a:solidFill>
                          <a:effectLst/>
                          <a:latin typeface="Aptos"/>
                        </a:rPr>
                        <a:t>15</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9&amp;10</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400" b="0" i="0">
                          <a:solidFill>
                            <a:srgbClr val="000000"/>
                          </a:solidFill>
                          <a:effectLst/>
                          <a:latin typeface="Aptos"/>
                        </a:rPr>
                        <a:t>Download</a:t>
                      </a:r>
                      <a:r>
                        <a:rPr lang="en-US" sz="1500" b="0" i="0">
                          <a:solidFill>
                            <a:srgbClr val="000000"/>
                          </a:solidFill>
                          <a:effectLst/>
                          <a:latin typeface="Aptos"/>
                        </a:rPr>
                        <a:t> Report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400" b="0" i="0">
                          <a:solidFill>
                            <a:srgbClr val="000000"/>
                          </a:solidFill>
                          <a:effectLst/>
                          <a:latin typeface="Aptos"/>
                        </a:rPr>
                        <a:t>Download</a:t>
                      </a:r>
                      <a:r>
                        <a:rPr lang="en-US" sz="1500" b="0" i="0">
                          <a:solidFill>
                            <a:srgbClr val="000000"/>
                          </a:solidFill>
                          <a:effectLst/>
                          <a:latin typeface="Aptos"/>
                        </a:rPr>
                        <a:t> existing pdf report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u="none" strike="noStrike" noProof="0">
                          <a:solidFill>
                            <a:srgbClr val="000000"/>
                          </a:solidFill>
                          <a:effectLst/>
                          <a:latin typeface="Aptos"/>
                        </a:rPr>
                        <a:t>Dashboard --&gt; </a:t>
                      </a:r>
                      <a:r>
                        <a:rPr lang="en-US" sz="1500" b="0" i="0" u="none" strike="noStrike" noProof="0" err="1">
                          <a:solidFill>
                            <a:srgbClr val="000000"/>
                          </a:solidFill>
                          <a:effectLst/>
                          <a:latin typeface="Aptos"/>
                        </a:rPr>
                        <a:t>Medexer</a:t>
                      </a:r>
                      <a:r>
                        <a:rPr lang="en-US" sz="1500" b="0" i="0" u="none" strike="noStrike" noProof="0">
                          <a:solidFill>
                            <a:srgbClr val="000000"/>
                          </a:solidFill>
                          <a:effectLst/>
                          <a:latin typeface="Aptos"/>
                        </a:rPr>
                        <a:t> tab --&gt; Click Browse Button --&gt;  Select a PNG/JPG image --&gt; Click Submit --&gt; Click Print Report </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X-ray Document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Download report pdf</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u="none" strike="noStrike" noProof="0">
                          <a:solidFill>
                            <a:srgbClr val="000000"/>
                          </a:solidFill>
                          <a:effectLst/>
                          <a:latin typeface="Aptos"/>
                        </a:rPr>
                        <a:t>Report is Downloaded to selected File Location</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Pass</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517150278"/>
                  </a:ext>
                </a:extLst>
              </a:tr>
              <a:tr h="378355">
                <a:tc>
                  <a:txBody>
                    <a:bodyPr/>
                    <a:lstStyle/>
                    <a:p>
                      <a:pPr lvl="0" algn="ctr">
                        <a:buNone/>
                      </a:pPr>
                      <a:r>
                        <a:rPr lang="en-US" sz="1500" b="0" i="0">
                          <a:solidFill>
                            <a:srgbClr val="000000"/>
                          </a:solidFill>
                          <a:effectLst/>
                          <a:latin typeface="Aptos"/>
                        </a:rPr>
                        <a:t>16</a:t>
                      </a: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9&amp;10</a:t>
                      </a:r>
                      <a:endParaRPr lang="en-US"/>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400" b="0" i="0">
                          <a:solidFill>
                            <a:srgbClr val="000000"/>
                          </a:solidFill>
                          <a:effectLst/>
                          <a:latin typeface="Aptos"/>
                        </a:rPr>
                        <a:t>Download</a:t>
                      </a:r>
                      <a:r>
                        <a:rPr lang="en-US" sz="1500" b="0" i="0">
                          <a:solidFill>
                            <a:srgbClr val="000000"/>
                          </a:solidFill>
                          <a:effectLst/>
                          <a:latin typeface="Aptos"/>
                        </a:rPr>
                        <a:t> Report</a:t>
                      </a:r>
                      <a:endParaRPr lang="en-US"/>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Printing existing pdf report</a:t>
                      </a:r>
                      <a:endParaRPr lang="en-US"/>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Dashboard --&gt; </a:t>
                      </a:r>
                      <a:r>
                        <a:rPr lang="en-US" sz="1500" b="0" i="0" u="none" strike="noStrike" noProof="0" err="1">
                          <a:solidFill>
                            <a:srgbClr val="000000"/>
                          </a:solidFill>
                          <a:effectLst/>
                          <a:latin typeface="Aptos"/>
                        </a:rPr>
                        <a:t>Medexer</a:t>
                      </a:r>
                      <a:r>
                        <a:rPr lang="en-US" sz="1500" b="0" i="0" u="none" strike="noStrike" noProof="0">
                          <a:solidFill>
                            <a:srgbClr val="000000"/>
                          </a:solidFill>
                          <a:effectLst/>
                          <a:latin typeface="Aptos"/>
                        </a:rPr>
                        <a:t> tab --&gt; Click Browse Button --&gt;  Select a PNG/JPG image --&gt; Click Submit --&gt; Click Print Report </a:t>
                      </a:r>
                      <a:endParaRPr lang="en-US"/>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X-ray Document</a:t>
                      </a:r>
                      <a:endParaRPr lang="en-US"/>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Prints report pdf</a:t>
                      </a:r>
                      <a:endParaRPr lang="en-US"/>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Printer prints the report</a:t>
                      </a:r>
                      <a:endParaRPr lang="en-US"/>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Pass</a:t>
                      </a:r>
                      <a:endParaRPr lang="en-US"/>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4277885675"/>
                  </a:ext>
                </a:extLst>
              </a:tr>
              <a:tr h="378355">
                <a:tc>
                  <a:txBody>
                    <a:bodyPr/>
                    <a:lstStyle/>
                    <a:p>
                      <a:pPr lvl="0" algn="ctr">
                        <a:buNone/>
                      </a:pPr>
                      <a:r>
                        <a:rPr lang="en-US" sz="1500" b="0" i="0">
                          <a:solidFill>
                            <a:srgbClr val="000000"/>
                          </a:solidFill>
                          <a:effectLst/>
                          <a:latin typeface="Aptos"/>
                        </a:rPr>
                        <a:t>17</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6</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Doctors Notes</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Comment Added</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Dashboard --&gt; Report tab --&gt; Click on the Comment Box</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String comment</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Adds comment to report</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Doctor's note is added to report</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Pass</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087360616"/>
                  </a:ext>
                </a:extLst>
              </a:tr>
            </a:tbl>
          </a:graphicData>
        </a:graphic>
      </p:graphicFrame>
      <p:sp>
        <p:nvSpPr>
          <p:cNvPr id="6" name="5-Point Star 10">
            <a:extLst>
              <a:ext uri="{FF2B5EF4-FFF2-40B4-BE49-F238E27FC236}">
                <a16:creationId xmlns:a16="http://schemas.microsoft.com/office/drawing/2014/main" id="{8E665562-D1C2-11B9-DDCD-0D2FA0F690EC}"/>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9">
            <a:extLst>
              <a:ext uri="{FF2B5EF4-FFF2-40B4-BE49-F238E27FC236}">
                <a16:creationId xmlns:a16="http://schemas.microsoft.com/office/drawing/2014/main" id="{568F36C8-144C-5DF0-1D95-40F8F7C3866B}"/>
              </a:ext>
            </a:extLst>
          </p:cNvPr>
          <p:cNvSpPr/>
          <p:nvPr/>
        </p:nvSpPr>
        <p:spPr>
          <a:xfrm>
            <a:off x="184866" y="1212350"/>
            <a:ext cx="405162" cy="355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5-Point Star 9">
            <a:extLst>
              <a:ext uri="{FF2B5EF4-FFF2-40B4-BE49-F238E27FC236}">
                <a16:creationId xmlns:a16="http://schemas.microsoft.com/office/drawing/2014/main" id="{7E92A9FC-17C9-40E9-0BA5-22B234E94E56}"/>
              </a:ext>
            </a:extLst>
          </p:cNvPr>
          <p:cNvSpPr/>
          <p:nvPr/>
        </p:nvSpPr>
        <p:spPr>
          <a:xfrm>
            <a:off x="838865" y="1212349"/>
            <a:ext cx="405162" cy="355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75351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999571490"/>
              </p:ext>
            </p:extLst>
          </p:nvPr>
        </p:nvGraphicFramePr>
        <p:xfrm>
          <a:off x="105483" y="1546225"/>
          <a:ext cx="11981005" cy="4341926"/>
        </p:xfrm>
        <a:graphic>
          <a:graphicData uri="http://schemas.openxmlformats.org/drawingml/2006/table">
            <a:tbl>
              <a:tblPr bandRow="1">
                <a:tableStyleId>{5C22544A-7EE6-4342-B048-85BDC9FD1C3A}</a:tableStyleId>
              </a:tblPr>
              <a:tblGrid>
                <a:gridCol w="584999">
                  <a:extLst>
                    <a:ext uri="{9D8B030D-6E8A-4147-A177-3AD203B41FA5}">
                      <a16:colId xmlns:a16="http://schemas.microsoft.com/office/drawing/2014/main" val="3948316484"/>
                    </a:ext>
                  </a:extLst>
                </a:gridCol>
                <a:gridCol w="825000">
                  <a:extLst>
                    <a:ext uri="{9D8B030D-6E8A-4147-A177-3AD203B41FA5}">
                      <a16:colId xmlns:a16="http://schemas.microsoft.com/office/drawing/2014/main" val="4027431590"/>
                    </a:ext>
                  </a:extLst>
                </a:gridCol>
                <a:gridCol w="975000">
                  <a:extLst>
                    <a:ext uri="{9D8B030D-6E8A-4147-A177-3AD203B41FA5}">
                      <a16:colId xmlns:a16="http://schemas.microsoft.com/office/drawing/2014/main" val="1002610516"/>
                    </a:ext>
                  </a:extLst>
                </a:gridCol>
                <a:gridCol w="1019999">
                  <a:extLst>
                    <a:ext uri="{9D8B030D-6E8A-4147-A177-3AD203B41FA5}">
                      <a16:colId xmlns:a16="http://schemas.microsoft.com/office/drawing/2014/main" val="3005751946"/>
                    </a:ext>
                  </a:extLst>
                </a:gridCol>
                <a:gridCol w="2475000">
                  <a:extLst>
                    <a:ext uri="{9D8B030D-6E8A-4147-A177-3AD203B41FA5}">
                      <a16:colId xmlns:a16="http://schemas.microsoft.com/office/drawing/2014/main" val="3255883893"/>
                    </a:ext>
                  </a:extLst>
                </a:gridCol>
                <a:gridCol w="1155000">
                  <a:extLst>
                    <a:ext uri="{9D8B030D-6E8A-4147-A177-3AD203B41FA5}">
                      <a16:colId xmlns:a16="http://schemas.microsoft.com/office/drawing/2014/main" val="3578551474"/>
                    </a:ext>
                  </a:extLst>
                </a:gridCol>
                <a:gridCol w="1475537">
                  <a:extLst>
                    <a:ext uri="{9D8B030D-6E8A-4147-A177-3AD203B41FA5}">
                      <a16:colId xmlns:a16="http://schemas.microsoft.com/office/drawing/2014/main" val="1927570057"/>
                    </a:ext>
                  </a:extLst>
                </a:gridCol>
                <a:gridCol w="1377931">
                  <a:extLst>
                    <a:ext uri="{9D8B030D-6E8A-4147-A177-3AD203B41FA5}">
                      <a16:colId xmlns:a16="http://schemas.microsoft.com/office/drawing/2014/main" val="4199370530"/>
                    </a:ext>
                  </a:extLst>
                </a:gridCol>
                <a:gridCol w="738427">
                  <a:extLst>
                    <a:ext uri="{9D8B030D-6E8A-4147-A177-3AD203B41FA5}">
                      <a16:colId xmlns:a16="http://schemas.microsoft.com/office/drawing/2014/main" val="1195829494"/>
                    </a:ext>
                  </a:extLst>
                </a:gridCol>
                <a:gridCol w="1354112">
                  <a:extLst>
                    <a:ext uri="{9D8B030D-6E8A-4147-A177-3AD203B41FA5}">
                      <a16:colId xmlns:a16="http://schemas.microsoft.com/office/drawing/2014/main" val="3337783286"/>
                    </a:ext>
                  </a:extLst>
                </a:gridCol>
              </a:tblGrid>
              <a:tr h="730046">
                <a:tc>
                  <a:txBody>
                    <a:bodyPr/>
                    <a:lstStyle/>
                    <a:p>
                      <a:pPr lvl="0" algn="ctr">
                        <a:buNone/>
                      </a:pPr>
                      <a:r>
                        <a:rPr lang="en-US" sz="1800" b="1" kern="1200">
                          <a:solidFill>
                            <a:schemeClr val="bg1"/>
                          </a:solidFill>
                          <a:effectLst/>
                          <a:highlight>
                            <a:srgbClr val="000000"/>
                          </a:highlight>
                          <a:latin typeface="Calibri"/>
                          <a:ea typeface="+mn-ea"/>
                          <a:cs typeface="+mn-cs"/>
                        </a:rPr>
                        <a:t>Test ID</a:t>
                      </a:r>
                    </a:p>
                  </a:txBody>
                  <a:tcPr marL="9524" marR="9524" marT="9524" anchor="ctr">
                    <a:lnL w="12700">
                      <a:solidFill>
                        <a:schemeClr val="tx1"/>
                      </a:solidFill>
                    </a:lnL>
                    <a:lnR w="12700">
                      <a:solidFill>
                        <a:schemeClr val="bg1"/>
                      </a:solidFill>
                    </a:lnR>
                    <a:lnT w="12700">
                      <a:solidFill>
                        <a:schemeClr val="tx1"/>
                      </a:solidFill>
                    </a:lnT>
                    <a:lnB w="12700">
                      <a:solidFill>
                        <a:schemeClr val="tx1"/>
                      </a:solidFill>
                    </a:lnB>
                    <a:solidFill>
                      <a:schemeClr val="tx1"/>
                    </a:solidFill>
                  </a:tcPr>
                </a:tc>
                <a:tc>
                  <a:txBody>
                    <a:bodyPr/>
                    <a:lstStyle/>
                    <a:p>
                      <a:pPr fontAlgn="b"/>
                      <a:r>
                        <a:rPr lang="en-US" sz="1800" b="1" kern="1200">
                          <a:solidFill>
                            <a:schemeClr val="bg1"/>
                          </a:solidFill>
                          <a:effectLst/>
                          <a:highlight>
                            <a:srgbClr val="000000"/>
                          </a:highlight>
                          <a:latin typeface="Calibri"/>
                          <a:ea typeface="+mn-ea"/>
                          <a:cs typeface="+mn-cs"/>
                        </a:rPr>
                        <a:t>User Story ID</a:t>
                      </a:r>
                      <a:endParaRPr lang="en-US" sz="1800" b="1">
                        <a:solidFill>
                          <a:schemeClr val="bg1"/>
                        </a:solidFill>
                        <a:effectLs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lvl="0" algn="ctr">
                        <a:buNone/>
                      </a:pPr>
                      <a:r>
                        <a:rPr lang="en-US" sz="1500" b="0" i="0">
                          <a:solidFill>
                            <a:srgbClr val="000000"/>
                          </a:solidFill>
                          <a:effectLst/>
                          <a:latin typeface="Aptos"/>
                        </a:rPr>
                        <a:t>18</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6</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Doctors Notes</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Status Bar Reflecting Status Change</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Dashboard --&gt; Click on Report tab --&gt; Select X-ray Report --&gt; Update the Report by typing a comment --&gt; Click on Update Report Button</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String Comment</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Status changes from "Reviewing" to Reviewed</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Status changes from Reviewing to Reviewed</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Fail</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a:solidFill>
                            <a:srgbClr val="000000"/>
                          </a:solidFill>
                          <a:effectLst/>
                          <a:latin typeface="Aptos"/>
                        </a:rPr>
                        <a:t>Can click on Update Report Button without a comment and still change the status to Reviewed</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250483415"/>
                  </a:ext>
                </a:extLst>
              </a:tr>
              <a:tr h="378355">
                <a:tc>
                  <a:txBody>
                    <a:bodyPr/>
                    <a:lstStyle/>
                    <a:p>
                      <a:pPr lvl="0" algn="ctr">
                        <a:buNone/>
                      </a:pPr>
                      <a:r>
                        <a:rPr lang="en-US" sz="1500" b="0" i="0">
                          <a:solidFill>
                            <a:srgbClr val="000000"/>
                          </a:solidFill>
                          <a:effectLst/>
                          <a:latin typeface="Aptos"/>
                        </a:rPr>
                        <a:t>19</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7</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Reviewed Status</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Update Report</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tc>
                  <a:txBody>
                    <a:bodyPr/>
                    <a:lstStyle/>
                    <a:p>
                      <a:pPr lvl="0" algn="l">
                        <a:buNone/>
                      </a:pPr>
                      <a:r>
                        <a:rPr lang="en-US" sz="1500" b="0" i="0" u="none" strike="noStrike" noProof="0">
                          <a:solidFill>
                            <a:srgbClr val="000000"/>
                          </a:solidFill>
                          <a:effectLst/>
                          <a:latin typeface="Calibri"/>
                        </a:rPr>
                        <a:t>Dashboard --&gt; Click on Report tab --&gt; Select X-ray Report --&gt; Check Report Status</a:t>
                      </a:r>
                      <a:endParaRPr lang="en-US" sz="1500"/>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X-ray Document</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tc>
                  <a:txBody>
                    <a:bodyPr/>
                    <a:lstStyle/>
                    <a:p>
                      <a:pPr lvl="0" algn="l">
                        <a:buNone/>
                      </a:pPr>
                      <a:r>
                        <a:rPr lang="en-US" sz="1500" b="0" i="0" u="none" strike="noStrike" noProof="0">
                          <a:solidFill>
                            <a:srgbClr val="000000"/>
                          </a:solidFill>
                          <a:effectLst/>
                        </a:rPr>
                        <a:t>The status of the report is reviewed if a doctor has reviewed it otherwise it will say reviewing</a:t>
                      </a:r>
                      <a:endParaRPr lang="en-US" sz="1500"/>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tc>
                  <a:txBody>
                    <a:bodyPr/>
                    <a:lstStyle/>
                    <a:p>
                      <a:pPr lvl="0" algn="l">
                        <a:buNone/>
                      </a:pPr>
                      <a:r>
                        <a:rPr lang="en-US" sz="1500" b="0" i="0" u="none" strike="noStrike" noProof="0">
                          <a:solidFill>
                            <a:srgbClr val="000000"/>
                          </a:solidFill>
                          <a:effectLst/>
                          <a:latin typeface="Aptos"/>
                        </a:rPr>
                        <a:t>Reviewing</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tc>
                  <a:txBody>
                    <a:bodyPr/>
                    <a:lstStyle/>
                    <a:p>
                      <a:pPr lvl="0" algn="l">
                        <a:buNone/>
                      </a:pPr>
                      <a:r>
                        <a:rPr lang="en-US" sz="1500" b="0" i="0">
                          <a:solidFill>
                            <a:srgbClr val="000000"/>
                          </a:solidFill>
                          <a:effectLst/>
                          <a:latin typeface="Aptos"/>
                        </a:rPr>
                        <a:t>Pass</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tc>
                  <a:txBody>
                    <a:bodyPr/>
                    <a:lstStyle/>
                    <a:p>
                      <a:pPr lvl="0" algn="l">
                        <a:buNone/>
                      </a:pPr>
                      <a:endParaRPr lang="en-US" sz="1500" b="0" i="0">
                        <a:solidFill>
                          <a:srgbClr val="000000"/>
                        </a:solidFill>
                        <a:effectLst/>
                        <a:latin typeface="Aptos"/>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D9E1F2"/>
                    </a:solidFill>
                  </a:tcPr>
                </a:tc>
                <a:extLst>
                  <a:ext uri="{0D108BD9-81ED-4DB2-BD59-A6C34878D82A}">
                    <a16:rowId xmlns:a16="http://schemas.microsoft.com/office/drawing/2014/main" val="3566990326"/>
                  </a:ext>
                </a:extLst>
              </a:tr>
            </a:tbl>
          </a:graphicData>
        </a:graphic>
      </p:graphicFrame>
      <p:sp>
        <p:nvSpPr>
          <p:cNvPr id="6" name="5-Point Star 10">
            <a:extLst>
              <a:ext uri="{FF2B5EF4-FFF2-40B4-BE49-F238E27FC236}">
                <a16:creationId xmlns:a16="http://schemas.microsoft.com/office/drawing/2014/main" id="{8E665562-D1C2-11B9-DDCD-0D2FA0F690EC}"/>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9C55E5-603E-C8DD-4F57-3D2348843DF9}"/>
              </a:ext>
            </a:extLst>
          </p:cNvPr>
          <p:cNvSpPr txBox="1"/>
          <p:nvPr/>
        </p:nvSpPr>
        <p:spPr>
          <a:xfrm>
            <a:off x="2445903" y="6034677"/>
            <a:ext cx="6136143" cy="652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Seaford"/>
              </a:rPr>
              <a:t>Pass/ Fail Ratio: 12/13 = 92%</a:t>
            </a:r>
          </a:p>
        </p:txBody>
      </p:sp>
      <p:sp>
        <p:nvSpPr>
          <p:cNvPr id="8" name="5-Point Star 9">
            <a:extLst>
              <a:ext uri="{FF2B5EF4-FFF2-40B4-BE49-F238E27FC236}">
                <a16:creationId xmlns:a16="http://schemas.microsoft.com/office/drawing/2014/main" id="{86BFE2A8-5985-7DE9-BDB3-826C799C38E4}"/>
              </a:ext>
            </a:extLst>
          </p:cNvPr>
          <p:cNvSpPr/>
          <p:nvPr/>
        </p:nvSpPr>
        <p:spPr>
          <a:xfrm>
            <a:off x="184866" y="1212350"/>
            <a:ext cx="405162" cy="355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5-Point Star 9">
            <a:extLst>
              <a:ext uri="{FF2B5EF4-FFF2-40B4-BE49-F238E27FC236}">
                <a16:creationId xmlns:a16="http://schemas.microsoft.com/office/drawing/2014/main" id="{B9D5209B-4D5A-38A5-75CE-1C82876E4CC4}"/>
              </a:ext>
            </a:extLst>
          </p:cNvPr>
          <p:cNvSpPr/>
          <p:nvPr/>
        </p:nvSpPr>
        <p:spPr>
          <a:xfrm>
            <a:off x="838865" y="1212349"/>
            <a:ext cx="405162" cy="355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5318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3546063967"/>
              </p:ext>
            </p:extLst>
          </p:nvPr>
        </p:nvGraphicFramePr>
        <p:xfrm>
          <a:off x="135922" y="1365652"/>
          <a:ext cx="11345259" cy="4922520"/>
        </p:xfrm>
        <a:graphic>
          <a:graphicData uri="http://schemas.openxmlformats.org/drawingml/2006/table">
            <a:tbl>
              <a:tblPr bandRow="1">
                <a:tableStyleId>{5C22544A-7EE6-4342-B048-85BDC9FD1C3A}</a:tableStyleId>
              </a:tblPr>
              <a:tblGrid>
                <a:gridCol w="930000">
                  <a:extLst>
                    <a:ext uri="{9D8B030D-6E8A-4147-A177-3AD203B41FA5}">
                      <a16:colId xmlns:a16="http://schemas.microsoft.com/office/drawing/2014/main" val="1503858904"/>
                    </a:ext>
                  </a:extLst>
                </a:gridCol>
                <a:gridCol w="675000">
                  <a:extLst>
                    <a:ext uri="{9D8B030D-6E8A-4147-A177-3AD203B41FA5}">
                      <a16:colId xmlns:a16="http://schemas.microsoft.com/office/drawing/2014/main" val="2529144982"/>
                    </a:ext>
                  </a:extLst>
                </a:gridCol>
                <a:gridCol w="825000">
                  <a:extLst>
                    <a:ext uri="{9D8B030D-6E8A-4147-A177-3AD203B41FA5}">
                      <a16:colId xmlns:a16="http://schemas.microsoft.com/office/drawing/2014/main" val="2666229628"/>
                    </a:ext>
                  </a:extLst>
                </a:gridCol>
                <a:gridCol w="2264999">
                  <a:extLst>
                    <a:ext uri="{9D8B030D-6E8A-4147-A177-3AD203B41FA5}">
                      <a16:colId xmlns:a16="http://schemas.microsoft.com/office/drawing/2014/main" val="3001440991"/>
                    </a:ext>
                  </a:extLst>
                </a:gridCol>
                <a:gridCol w="3766103">
                  <a:extLst>
                    <a:ext uri="{9D8B030D-6E8A-4147-A177-3AD203B41FA5}">
                      <a16:colId xmlns:a16="http://schemas.microsoft.com/office/drawing/2014/main" val="3733033009"/>
                    </a:ext>
                  </a:extLst>
                </a:gridCol>
                <a:gridCol w="1589997">
                  <a:extLst>
                    <a:ext uri="{9D8B030D-6E8A-4147-A177-3AD203B41FA5}">
                      <a16:colId xmlns:a16="http://schemas.microsoft.com/office/drawing/2014/main" val="1026995366"/>
                    </a:ext>
                  </a:extLst>
                </a:gridCol>
                <a:gridCol w="1294160">
                  <a:extLst>
                    <a:ext uri="{9D8B030D-6E8A-4147-A177-3AD203B41FA5}">
                      <a16:colId xmlns:a16="http://schemas.microsoft.com/office/drawing/2014/main" val="654105510"/>
                    </a:ext>
                  </a:extLst>
                </a:gridCol>
              </a:tblGrid>
              <a:tr h="730046">
                <a:tc>
                  <a:txBody>
                    <a:bodyPr/>
                    <a:lstStyle/>
                    <a:p>
                      <a:pPr fontAlgn="b"/>
                      <a:r>
                        <a:rPr lang="en-US" sz="1600" b="1" kern="1200">
                          <a:solidFill>
                            <a:schemeClr val="bg1"/>
                          </a:solidFill>
                          <a:effectLst/>
                          <a:highlight>
                            <a:srgbClr val="000000"/>
                          </a:highlight>
                          <a:latin typeface="Calibri"/>
                          <a:ea typeface="+mn-ea"/>
                          <a:cs typeface="+mn-cs"/>
                        </a:rPr>
                        <a:t>Estimatio</a:t>
                      </a:r>
                      <a:r>
                        <a:rPr lang="en-US" sz="16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Status</a:t>
                      </a:r>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6</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add comments to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 Notes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967988201"/>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view whether a doctor has reviewed my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I can be more confident about the verified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Reviewed Status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226434948"/>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9</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patient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979943592"/>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10</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my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106234428"/>
                  </a:ext>
                </a:extLst>
              </a:tr>
              <a:tr h="378355">
                <a:tc>
                  <a:txBody>
                    <a:bodyPr/>
                    <a:lstStyle/>
                    <a:p>
                      <a:pPr marL="0" lvl="0" algn="ctr" defTabSz="914400" rtl="0">
                        <a:buNone/>
                      </a:pPr>
                      <a:r>
                        <a:rPr lang="en-US" sz="1600" b="0" kern="1200">
                          <a:solidFill>
                            <a:schemeClr val="dk1"/>
                          </a:solidFill>
                          <a:effectLst/>
                          <a:latin typeface="Calibri"/>
                          <a:ea typeface="+mn-ea"/>
                          <a:cs typeface="+mn-cs"/>
                        </a:rPr>
                        <a:t>2</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13</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quickly view my latest x-ray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my most recent information is easily accessible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Dashboard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624996091"/>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16 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160413829"/>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17</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a:buNone/>
                      </a:pPr>
                      <a:r>
                        <a:rPr lang="en-US" sz="1600" b="0" i="0" u="none" strike="noStrike" kern="1200" noProof="0">
                          <a:solidFill>
                            <a:schemeClr val="dk1"/>
                          </a:solidFill>
                          <a:effectLst/>
                          <a:latin typeface="Calibri"/>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652586431"/>
                  </a:ext>
                </a:extLst>
              </a:tr>
            </a:tbl>
          </a:graphicData>
        </a:graphic>
      </p:graphicFrame>
      <p:sp>
        <p:nvSpPr>
          <p:cNvPr id="3" name="TextBox 2">
            <a:extLst>
              <a:ext uri="{FF2B5EF4-FFF2-40B4-BE49-F238E27FC236}">
                <a16:creationId xmlns:a16="http://schemas.microsoft.com/office/drawing/2014/main" id="{7016D2C8-A6FC-294B-F9F3-001FB095FFCA}"/>
              </a:ext>
            </a:extLst>
          </p:cNvPr>
          <p:cNvSpPr txBox="1"/>
          <p:nvPr/>
        </p:nvSpPr>
        <p:spPr>
          <a:xfrm>
            <a:off x="6193435" y="6171081"/>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3 Story Points: 33</a:t>
            </a:r>
          </a:p>
        </p:txBody>
      </p:sp>
      <p:sp>
        <p:nvSpPr>
          <p:cNvPr id="5" name="5-Point Star 10">
            <a:extLst>
              <a:ext uri="{FF2B5EF4-FFF2-40B4-BE49-F238E27FC236}">
                <a16:creationId xmlns:a16="http://schemas.microsoft.com/office/drawing/2014/main" id="{701B55A0-4472-DAA1-4EBC-E0B61859FCEB}"/>
              </a:ext>
            </a:extLst>
          </p:cNvPr>
          <p:cNvSpPr/>
          <p:nvPr/>
        </p:nvSpPr>
        <p:spPr>
          <a:xfrm>
            <a:off x="10809083" y="577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05FAC3-D663-89EC-1ED5-85568CD409D6}"/>
              </a:ext>
            </a:extLst>
          </p:cNvPr>
          <p:cNvSpPr txBox="1"/>
          <p:nvPr/>
        </p:nvSpPr>
        <p:spPr>
          <a:xfrm>
            <a:off x="1526179" y="270691"/>
            <a:ext cx="9816828" cy="1015663"/>
          </a:xfrm>
          <a:prstGeom prst="rect">
            <a:avLst/>
          </a:prstGeom>
          <a:noFill/>
        </p:spPr>
        <p:txBody>
          <a:bodyPr wrap="square" lIns="91440" tIns="45720" rIns="91440" bIns="45720" rtlCol="0" anchor="t">
            <a:spAutoFit/>
          </a:bodyPr>
          <a:lstStyle/>
          <a:p>
            <a:pPr algn="ctr"/>
            <a:r>
              <a:rPr lang="en-US" sz="6000">
                <a:latin typeface="Aharoni"/>
                <a:cs typeface="Aharoni"/>
              </a:rPr>
              <a:t>Sprint 3 Story Completion</a:t>
            </a:r>
            <a:endParaRPr lang="en-US" sz="6000">
              <a:latin typeface="Aharoni" panose="02010803020104030203" pitchFamily="2" charset="-79"/>
              <a:cs typeface="Aharoni" panose="02010803020104030203" pitchFamily="2" charset="-79"/>
            </a:endParaRPr>
          </a:p>
        </p:txBody>
      </p:sp>
      <p:sp>
        <p:nvSpPr>
          <p:cNvPr id="4" name="5-Point Star 9">
            <a:extLst>
              <a:ext uri="{FF2B5EF4-FFF2-40B4-BE49-F238E27FC236}">
                <a16:creationId xmlns:a16="http://schemas.microsoft.com/office/drawing/2014/main" id="{1AD14CB9-4E92-5361-7F70-E64294089013}"/>
              </a:ext>
            </a:extLst>
          </p:cNvPr>
          <p:cNvSpPr/>
          <p:nvPr/>
        </p:nvSpPr>
        <p:spPr>
          <a:xfrm>
            <a:off x="1168866" y="83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4344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526179" y="270691"/>
            <a:ext cx="9816828" cy="1015663"/>
          </a:xfrm>
          <a:prstGeom prst="rect">
            <a:avLst/>
          </a:prstGeom>
          <a:noFill/>
        </p:spPr>
        <p:txBody>
          <a:bodyPr wrap="square" lIns="91440" tIns="45720" rIns="91440" bIns="45720" rtlCol="0" anchor="t">
            <a:spAutoFit/>
          </a:bodyPr>
          <a:lstStyle/>
          <a:p>
            <a:pPr algn="ctr"/>
            <a:r>
              <a:rPr lang="en-US" sz="6000">
                <a:latin typeface="Aharoni"/>
                <a:cs typeface="Aharoni"/>
              </a:rPr>
              <a:t>Team Velocity</a:t>
            </a:r>
            <a:endParaRPr lang="en-US"/>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13" name="TextBox 12">
            <a:extLst>
              <a:ext uri="{FF2B5EF4-FFF2-40B4-BE49-F238E27FC236}">
                <a16:creationId xmlns:a16="http://schemas.microsoft.com/office/drawing/2014/main" id="{D3503F43-4B77-A24E-78B0-A7BC6D4E28DA}"/>
              </a:ext>
            </a:extLst>
          </p:cNvPr>
          <p:cNvSpPr txBox="1"/>
          <p:nvPr/>
        </p:nvSpPr>
        <p:spPr>
          <a:xfrm>
            <a:off x="4359639" y="2190888"/>
            <a:ext cx="3673248" cy="255454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8000" i="1"/>
              <a:t>33 story points</a:t>
            </a:r>
          </a:p>
        </p:txBody>
      </p:sp>
    </p:spTree>
    <p:extLst>
      <p:ext uri="{BB962C8B-B14F-4D97-AF65-F5344CB8AC3E}">
        <p14:creationId xmlns:p14="http://schemas.microsoft.com/office/powerpoint/2010/main" val="34409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3" name="Group 12">
            <a:extLst>
              <a:ext uri="{FF2B5EF4-FFF2-40B4-BE49-F238E27FC236}">
                <a16:creationId xmlns:a16="http://schemas.microsoft.com/office/drawing/2014/main" id="{00186BA0-7E55-D9F9-DB61-6B0215A89808}"/>
              </a:ext>
            </a:extLst>
          </p:cNvPr>
          <p:cNvGrpSpPr/>
          <p:nvPr/>
        </p:nvGrpSpPr>
        <p:grpSpPr>
          <a:xfrm>
            <a:off x="2710250" y="1413319"/>
            <a:ext cx="6771499" cy="3915482"/>
            <a:chOff x="2710250" y="1413319"/>
            <a:chExt cx="6771499" cy="3915482"/>
          </a:xfrm>
        </p:grpSpPr>
        <p:grpSp>
          <p:nvGrpSpPr>
            <p:cNvPr id="2" name="Group 1">
              <a:extLst>
                <a:ext uri="{FF2B5EF4-FFF2-40B4-BE49-F238E27FC236}">
                  <a16:creationId xmlns:a16="http://schemas.microsoft.com/office/drawing/2014/main" id="{1957C229-2BD1-7A3B-101E-5418149A68B8}"/>
                </a:ext>
              </a:extLst>
            </p:cNvPr>
            <p:cNvGrpSpPr/>
            <p:nvPr/>
          </p:nvGrpSpPr>
          <p:grpSpPr>
            <a:xfrm>
              <a:off x="2710250" y="1413319"/>
              <a:ext cx="6771499" cy="3915482"/>
              <a:chOff x="2712405" y="1413319"/>
              <a:chExt cx="6771499" cy="3915482"/>
            </a:xfrm>
          </p:grpSpPr>
          <p:grpSp>
            <p:nvGrpSpPr>
              <p:cNvPr id="26" name="Group 25">
                <a:extLst>
                  <a:ext uri="{FF2B5EF4-FFF2-40B4-BE49-F238E27FC236}">
                    <a16:creationId xmlns:a16="http://schemas.microsoft.com/office/drawing/2014/main" id="{9695D971-7E65-CE6E-1FBB-16B18439A5DB}"/>
                  </a:ext>
                </a:extLst>
              </p:cNvPr>
              <p:cNvGrpSpPr/>
              <p:nvPr/>
            </p:nvGrpSpPr>
            <p:grpSpPr>
              <a:xfrm>
                <a:off x="2712405" y="1413319"/>
                <a:ext cx="3254523" cy="3915482"/>
                <a:chOff x="2391139" y="1157567"/>
                <a:chExt cx="3254523" cy="3915482"/>
              </a:xfrm>
            </p:grpSpPr>
            <p:sp>
              <p:nvSpPr>
                <p:cNvPr id="27" name="Rectangle 26">
                  <a:extLst>
                    <a:ext uri="{FF2B5EF4-FFF2-40B4-BE49-F238E27FC236}">
                      <a16:creationId xmlns:a16="http://schemas.microsoft.com/office/drawing/2014/main" id="{197A597E-B5D3-7A3C-57AE-54611D037397}"/>
                    </a:ext>
                  </a:extLst>
                </p:cNvPr>
                <p:cNvSpPr/>
                <p:nvPr/>
              </p:nvSpPr>
              <p:spPr>
                <a:xfrm>
                  <a:off x="2391139" y="1157567"/>
                  <a:ext cx="3254523" cy="3915482"/>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C0C22B-D4A8-E58D-A439-FF392DC85579}"/>
                    </a:ext>
                  </a:extLst>
                </p:cNvPr>
                <p:cNvSpPr txBox="1"/>
                <p:nvPr/>
              </p:nvSpPr>
              <p:spPr>
                <a:xfrm>
                  <a:off x="2440980" y="4192921"/>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Rahul Nayanegali </a:t>
                  </a:r>
                </a:p>
                <a:p>
                  <a:pPr algn="ctr"/>
                  <a:r>
                    <a:rPr lang="en-US" sz="2000" i="1"/>
                    <a:t>Developer</a:t>
                  </a:r>
                </a:p>
              </p:txBody>
            </p:sp>
          </p:grpSp>
          <p:grpSp>
            <p:nvGrpSpPr>
              <p:cNvPr id="15" name="Group 14">
                <a:extLst>
                  <a:ext uri="{FF2B5EF4-FFF2-40B4-BE49-F238E27FC236}">
                    <a16:creationId xmlns:a16="http://schemas.microsoft.com/office/drawing/2014/main" id="{49A784E8-7F20-5272-7FA6-2A1258B163CD}"/>
                  </a:ext>
                </a:extLst>
              </p:cNvPr>
              <p:cNvGrpSpPr/>
              <p:nvPr/>
            </p:nvGrpSpPr>
            <p:grpSpPr>
              <a:xfrm>
                <a:off x="6229381" y="1413320"/>
                <a:ext cx="3254523" cy="3902113"/>
                <a:chOff x="7803803" y="1413319"/>
                <a:chExt cx="3254523" cy="3902113"/>
              </a:xfrm>
            </p:grpSpPr>
            <p:sp>
              <p:nvSpPr>
                <p:cNvPr id="19" name="Rectangle 18">
                  <a:extLst>
                    <a:ext uri="{FF2B5EF4-FFF2-40B4-BE49-F238E27FC236}">
                      <a16:creationId xmlns:a16="http://schemas.microsoft.com/office/drawing/2014/main" id="{E36B284E-C5C6-5270-6F9E-93BCBDD1E4F9}"/>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F4CA7A-1D9C-0052-8C1B-DA3CCDB61882}"/>
                    </a:ext>
                  </a:extLst>
                </p:cNvPr>
                <p:cNvSpPr txBox="1"/>
                <p:nvPr/>
              </p:nvSpPr>
              <p:spPr>
                <a:xfrm>
                  <a:off x="7826198" y="4435304"/>
                  <a:ext cx="320973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Prithvi </a:t>
                  </a:r>
                  <a:r>
                    <a:rPr lang="en-US" sz="2400" b="1" err="1"/>
                    <a:t>Raimangya</a:t>
                  </a:r>
                  <a:r>
                    <a:rPr lang="en-US" sz="2400" b="1"/>
                    <a:t> </a:t>
                  </a:r>
                </a:p>
                <a:p>
                  <a:pPr algn="ctr"/>
                  <a:r>
                    <a:rPr lang="en-US" sz="2000" i="1"/>
                    <a:t>Designer | Developer</a:t>
                  </a:r>
                  <a:endParaRPr lang="en-US"/>
                </a:p>
              </p:txBody>
            </p:sp>
          </p:grpSp>
        </p:grpSp>
        <p:pic>
          <p:nvPicPr>
            <p:cNvPr id="10" name="Picture 9" descr="A person in a suit holding a clipboard in a sports arena&#10;&#10;Description automatically generated">
              <a:extLst>
                <a:ext uri="{FF2B5EF4-FFF2-40B4-BE49-F238E27FC236}">
                  <a16:creationId xmlns:a16="http://schemas.microsoft.com/office/drawing/2014/main" id="{9846F9D5-FBBF-782B-80F8-DCF70FE4B264}"/>
                </a:ext>
              </a:extLst>
            </p:cNvPr>
            <p:cNvPicPr>
              <a:picLocks noChangeAspect="1"/>
            </p:cNvPicPr>
            <p:nvPr/>
          </p:nvPicPr>
          <p:blipFill rotWithShape="1">
            <a:blip r:embed="rId4"/>
            <a:srcRect l="25876" t="-32" r="19457" b="42728"/>
            <a:stretch/>
          </p:blipFill>
          <p:spPr>
            <a:xfrm>
              <a:off x="3074675" y="1600939"/>
              <a:ext cx="2623938" cy="2750416"/>
            </a:xfrm>
            <a:prstGeom prst="rect">
              <a:avLst/>
            </a:prstGeom>
          </p:spPr>
        </p:pic>
        <p:pic>
          <p:nvPicPr>
            <p:cNvPr id="4" name="Picture 3" descr="A person leaning against a brick wall&#10;&#10;Description automatically generated">
              <a:extLst>
                <a:ext uri="{FF2B5EF4-FFF2-40B4-BE49-F238E27FC236}">
                  <a16:creationId xmlns:a16="http://schemas.microsoft.com/office/drawing/2014/main" id="{E3C22816-E804-4882-1CE5-343A738612F6}"/>
                </a:ext>
              </a:extLst>
            </p:cNvPr>
            <p:cNvPicPr>
              <a:picLocks noChangeAspect="1"/>
            </p:cNvPicPr>
            <p:nvPr/>
          </p:nvPicPr>
          <p:blipFill rotWithShape="1">
            <a:blip r:embed="rId5"/>
            <a:srcRect t="14136" b="18989"/>
            <a:stretch/>
          </p:blipFill>
          <p:spPr>
            <a:xfrm>
              <a:off x="6698078" y="1600938"/>
              <a:ext cx="2312815" cy="2751812"/>
            </a:xfrm>
            <a:prstGeom prst="rect">
              <a:avLst/>
            </a:prstGeom>
          </p:spPr>
        </p:pic>
      </p:grpSp>
    </p:spTree>
    <p:extLst>
      <p:ext uri="{BB962C8B-B14F-4D97-AF65-F5344CB8AC3E}">
        <p14:creationId xmlns:p14="http://schemas.microsoft.com/office/powerpoint/2010/main" val="22282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Burndown Chart</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graph with a line&#10;&#10;Description automatically generated">
            <a:extLst>
              <a:ext uri="{FF2B5EF4-FFF2-40B4-BE49-F238E27FC236}">
                <a16:creationId xmlns:a16="http://schemas.microsoft.com/office/drawing/2014/main" id="{6AD9929D-21A9-EBDA-5520-3E18BBA4A073}"/>
              </a:ext>
            </a:extLst>
          </p:cNvPr>
          <p:cNvPicPr>
            <a:picLocks noChangeAspect="1"/>
          </p:cNvPicPr>
          <p:nvPr/>
        </p:nvPicPr>
        <p:blipFill>
          <a:blip r:embed="rId4"/>
          <a:stretch>
            <a:fillRect/>
          </a:stretch>
        </p:blipFill>
        <p:spPr>
          <a:xfrm>
            <a:off x="1171488" y="1176421"/>
            <a:ext cx="5277026" cy="5681579"/>
          </a:xfrm>
          <a:prstGeom prst="rect">
            <a:avLst/>
          </a:prstGeom>
        </p:spPr>
      </p:pic>
      <p:pic>
        <p:nvPicPr>
          <p:cNvPr id="4" name="Picture 3" descr="A graph with a line&#10;&#10;Description automatically generated">
            <a:extLst>
              <a:ext uri="{FF2B5EF4-FFF2-40B4-BE49-F238E27FC236}">
                <a16:creationId xmlns:a16="http://schemas.microsoft.com/office/drawing/2014/main" id="{1C9A246D-8801-5B46-51FB-968823B6F882}"/>
              </a:ext>
            </a:extLst>
          </p:cNvPr>
          <p:cNvPicPr>
            <a:picLocks noChangeAspect="1"/>
          </p:cNvPicPr>
          <p:nvPr/>
        </p:nvPicPr>
        <p:blipFill>
          <a:blip r:embed="rId5"/>
          <a:stretch>
            <a:fillRect/>
          </a:stretch>
        </p:blipFill>
        <p:spPr>
          <a:xfrm>
            <a:off x="6617530" y="1176422"/>
            <a:ext cx="5400520" cy="5681578"/>
          </a:xfrm>
          <a:prstGeom prst="rect">
            <a:avLst/>
          </a:prstGeom>
        </p:spPr>
      </p:pic>
    </p:spTree>
    <p:extLst>
      <p:ext uri="{BB962C8B-B14F-4D97-AF65-F5344CB8AC3E}">
        <p14:creationId xmlns:p14="http://schemas.microsoft.com/office/powerpoint/2010/main" val="426315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Burndown Chart</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6" name="Picture 5" descr="A graph with a line showing the average burndown chan&#10;&#10;Description automatically generated">
            <a:extLst>
              <a:ext uri="{FF2B5EF4-FFF2-40B4-BE49-F238E27FC236}">
                <a16:creationId xmlns:a16="http://schemas.microsoft.com/office/drawing/2014/main" id="{1E12E749-1069-F129-1F46-D1953EA5861A}"/>
              </a:ext>
            </a:extLst>
          </p:cNvPr>
          <p:cNvPicPr>
            <a:picLocks noChangeAspect="1"/>
          </p:cNvPicPr>
          <p:nvPr/>
        </p:nvPicPr>
        <p:blipFill>
          <a:blip r:embed="rId4"/>
          <a:stretch>
            <a:fillRect/>
          </a:stretch>
        </p:blipFill>
        <p:spPr>
          <a:xfrm>
            <a:off x="3590124" y="1176421"/>
            <a:ext cx="5025122" cy="5681579"/>
          </a:xfrm>
          <a:prstGeom prst="rect">
            <a:avLst/>
          </a:prstGeom>
        </p:spPr>
      </p:pic>
    </p:spTree>
    <p:extLst>
      <p:ext uri="{BB962C8B-B14F-4D97-AF65-F5344CB8AC3E}">
        <p14:creationId xmlns:p14="http://schemas.microsoft.com/office/powerpoint/2010/main" val="36450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2" name="TextBox 3">
            <a:extLst>
              <a:ext uri="{FF2B5EF4-FFF2-40B4-BE49-F238E27FC236}">
                <a16:creationId xmlns:a16="http://schemas.microsoft.com/office/drawing/2014/main" id="{C5BB2E5F-A689-D909-26B1-0D148C44AC63}"/>
              </a:ext>
            </a:extLst>
          </p:cNvPr>
          <p:cNvSpPr txBox="1"/>
          <p:nvPr/>
        </p:nvSpPr>
        <p:spPr>
          <a:xfrm>
            <a:off x="7437288" y="6226765"/>
            <a:ext cx="4677951"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latin typeface="Seaford"/>
              </a:rPr>
              <a:t>Sprint 3 Story Points: 33</a:t>
            </a:r>
          </a:p>
        </p:txBody>
      </p:sp>
      <p:sp>
        <p:nvSpPr>
          <p:cNvPr id="8" name="TextBox 7">
            <a:extLst>
              <a:ext uri="{FF2B5EF4-FFF2-40B4-BE49-F238E27FC236}">
                <a16:creationId xmlns:a16="http://schemas.microsoft.com/office/drawing/2014/main" id="{6DDA4EB1-1A02-26AA-C8ED-35F273A7C871}"/>
              </a:ext>
            </a:extLst>
          </p:cNvPr>
          <p:cNvSpPr txBox="1"/>
          <p:nvPr/>
        </p:nvSpPr>
        <p:spPr>
          <a:xfrm>
            <a:off x="976539" y="270691"/>
            <a:ext cx="11290861" cy="1015663"/>
          </a:xfrm>
          <a:prstGeom prst="rect">
            <a:avLst/>
          </a:prstGeom>
          <a:noFill/>
        </p:spPr>
        <p:txBody>
          <a:bodyPr wrap="square" lIns="91440" tIns="45720" rIns="91440" bIns="45720" rtlCol="0" anchor="t">
            <a:spAutoFit/>
          </a:bodyPr>
          <a:lstStyle/>
          <a:p>
            <a:pPr algn="ctr"/>
            <a:r>
              <a:rPr lang="en-US" sz="6000">
                <a:latin typeface="Aharoni"/>
                <a:cs typeface="Aharoni"/>
              </a:rPr>
              <a:t>Completed / Committed Ratio</a:t>
            </a:r>
            <a:endParaRPr lang="en-US" sz="6000">
              <a:latin typeface="Aharoni" panose="02010803020104030203" pitchFamily="2" charset="-79"/>
              <a:cs typeface="Aharoni" panose="02010803020104030203" pitchFamily="2" charset="-79"/>
            </a:endParaRPr>
          </a:p>
        </p:txBody>
      </p:sp>
      <p:pic>
        <p:nvPicPr>
          <p:cNvPr id="3" name="Picture 2" descr="A graph of a number of blue and orange bars&#10;&#10;Description automatically generated">
            <a:extLst>
              <a:ext uri="{FF2B5EF4-FFF2-40B4-BE49-F238E27FC236}">
                <a16:creationId xmlns:a16="http://schemas.microsoft.com/office/drawing/2014/main" id="{CACEB366-C66B-506F-31C5-EC371C443F2E}"/>
              </a:ext>
            </a:extLst>
          </p:cNvPr>
          <p:cNvPicPr>
            <a:picLocks noChangeAspect="1"/>
          </p:cNvPicPr>
          <p:nvPr/>
        </p:nvPicPr>
        <p:blipFill>
          <a:blip r:embed="rId4"/>
          <a:stretch>
            <a:fillRect/>
          </a:stretch>
        </p:blipFill>
        <p:spPr>
          <a:xfrm>
            <a:off x="274804" y="1240172"/>
            <a:ext cx="8353760" cy="4992605"/>
          </a:xfrm>
          <a:prstGeom prst="rect">
            <a:avLst/>
          </a:prstGeom>
        </p:spPr>
      </p:pic>
      <p:sp>
        <p:nvSpPr>
          <p:cNvPr id="7" name="TextBox 5">
            <a:extLst>
              <a:ext uri="{FF2B5EF4-FFF2-40B4-BE49-F238E27FC236}">
                <a16:creationId xmlns:a16="http://schemas.microsoft.com/office/drawing/2014/main" id="{389D9831-7CED-78FE-AB5F-25117B4AFBF3}"/>
              </a:ext>
            </a:extLst>
          </p:cNvPr>
          <p:cNvSpPr txBox="1"/>
          <p:nvPr/>
        </p:nvSpPr>
        <p:spPr>
          <a:xfrm>
            <a:off x="8640136" y="1844576"/>
            <a:ext cx="3472722" cy="31700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a:t>Avg</a:t>
            </a:r>
          </a:p>
          <a:p>
            <a:pPr algn="ctr"/>
            <a:r>
              <a:rPr lang="en-US" sz="8000" b="1" i="1"/>
              <a:t>34 pts</a:t>
            </a:r>
            <a:endParaRPr lang="en-US"/>
          </a:p>
          <a:p>
            <a:pPr algn="ctr"/>
            <a:r>
              <a:rPr lang="en-US" sz="8000" b="1" i="1"/>
              <a:t>100%</a:t>
            </a:r>
          </a:p>
        </p:txBody>
      </p:sp>
    </p:spTree>
    <p:extLst>
      <p:ext uri="{BB962C8B-B14F-4D97-AF65-F5344CB8AC3E}">
        <p14:creationId xmlns:p14="http://schemas.microsoft.com/office/powerpoint/2010/main" val="212068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lIns="91440" tIns="45720" rIns="91440" bIns="45720" rtlCol="0" anchor="t">
            <a:spAutoFit/>
          </a:bodyPr>
          <a:lstStyle/>
          <a:p>
            <a:pPr algn="ctr"/>
            <a:r>
              <a:rPr lang="en-US" sz="6000">
                <a:latin typeface="Aharoni"/>
                <a:cs typeface="Aharoni"/>
              </a:rPr>
              <a:t>Retrospective:</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6" name="Group 5">
            <a:extLst>
              <a:ext uri="{FF2B5EF4-FFF2-40B4-BE49-F238E27FC236}">
                <a16:creationId xmlns:a16="http://schemas.microsoft.com/office/drawing/2014/main" id="{E99980B0-1700-A35A-D7F8-6102523ABD21}"/>
              </a:ext>
            </a:extLst>
          </p:cNvPr>
          <p:cNvGrpSpPr/>
          <p:nvPr/>
        </p:nvGrpSpPr>
        <p:grpSpPr>
          <a:xfrm>
            <a:off x="979394" y="1303820"/>
            <a:ext cx="10228638" cy="5467592"/>
            <a:chOff x="979394" y="1303820"/>
            <a:chExt cx="10228638" cy="5467592"/>
          </a:xfrm>
        </p:grpSpPr>
        <p:pic>
          <p:nvPicPr>
            <p:cNvPr id="2" name="Picture 1" descr="A screenshot of a computer&#10;&#10;Description automatically generated">
              <a:extLst>
                <a:ext uri="{FF2B5EF4-FFF2-40B4-BE49-F238E27FC236}">
                  <a16:creationId xmlns:a16="http://schemas.microsoft.com/office/drawing/2014/main" id="{2343F3A9-1878-214A-447B-582A8AE0C2C6}"/>
                </a:ext>
              </a:extLst>
            </p:cNvPr>
            <p:cNvPicPr>
              <a:picLocks noChangeAspect="1"/>
            </p:cNvPicPr>
            <p:nvPr/>
          </p:nvPicPr>
          <p:blipFill>
            <a:blip r:embed="rId4"/>
            <a:stretch>
              <a:fillRect/>
            </a:stretch>
          </p:blipFill>
          <p:spPr>
            <a:xfrm>
              <a:off x="979394" y="1306467"/>
              <a:ext cx="10228187" cy="5464945"/>
            </a:xfrm>
            <a:prstGeom prst="rect">
              <a:avLst/>
            </a:prstGeom>
          </p:spPr>
        </p:pic>
        <p:sp>
          <p:nvSpPr>
            <p:cNvPr id="4" name="Rectangle 3">
              <a:extLst>
                <a:ext uri="{FF2B5EF4-FFF2-40B4-BE49-F238E27FC236}">
                  <a16:creationId xmlns:a16="http://schemas.microsoft.com/office/drawing/2014/main" id="{6A3E23CB-B5F1-8D93-3681-B00C865172AC}"/>
                </a:ext>
              </a:extLst>
            </p:cNvPr>
            <p:cNvSpPr/>
            <p:nvPr/>
          </p:nvSpPr>
          <p:spPr>
            <a:xfrm>
              <a:off x="9842569" y="1303820"/>
              <a:ext cx="1365463" cy="1789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329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1B1825A2-AE51-0F6E-19BF-7CC853FF49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1D2097-D630-CB0F-3E40-0ED0D74C815D}"/>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A07CA327-6B27-5D8C-C9ED-D0C816D1292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A80C6161-CC86-C9E2-65DA-ACADB5428EE9}"/>
              </a:ext>
            </a:extLst>
          </p:cNvPr>
          <p:cNvSpPr txBox="1"/>
          <p:nvPr/>
        </p:nvSpPr>
        <p:spPr>
          <a:xfrm>
            <a:off x="814288" y="1821547"/>
            <a:ext cx="2669071" cy="1200329"/>
          </a:xfrm>
          <a:prstGeom prst="rect">
            <a:avLst/>
          </a:prstGeom>
        </p:spPr>
        <p:txBody>
          <a:bodyPr wrap="square" rtlCol="0">
            <a:spAutoFit/>
          </a:bodyPr>
          <a:lstStyle/>
          <a:p>
            <a:pPr algn="ctr"/>
            <a:r>
              <a:rPr lang="en-US" sz="3600" b="1"/>
              <a:t>What Went </a:t>
            </a:r>
          </a:p>
          <a:p>
            <a:pPr algn="ctr"/>
            <a:r>
              <a:rPr lang="en-US" sz="3600" b="1"/>
              <a:t>Well</a:t>
            </a:r>
          </a:p>
        </p:txBody>
      </p:sp>
      <p:sp>
        <p:nvSpPr>
          <p:cNvPr id="20" name="TextBox 19">
            <a:extLst>
              <a:ext uri="{FF2B5EF4-FFF2-40B4-BE49-F238E27FC236}">
                <a16:creationId xmlns:a16="http://schemas.microsoft.com/office/drawing/2014/main" id="{C0B5CB03-B8C5-7148-B3F3-33F715710AAC}"/>
              </a:ext>
            </a:extLst>
          </p:cNvPr>
          <p:cNvSpPr txBox="1"/>
          <p:nvPr/>
        </p:nvSpPr>
        <p:spPr>
          <a:xfrm>
            <a:off x="387230" y="2945756"/>
            <a:ext cx="3408146" cy="3477875"/>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Team morale was good; no interpersonal conflict</a:t>
            </a:r>
          </a:p>
          <a:p>
            <a:pPr marL="342900" indent="-342900">
              <a:buFont typeface="Arial" panose="020B0604020202020204" pitchFamily="34" charset="0"/>
              <a:buChar char="•"/>
            </a:pPr>
            <a:r>
              <a:rPr lang="en-US" sz="2000"/>
              <a:t>Flexibility to move our schedules around to prioritize the project</a:t>
            </a:r>
          </a:p>
          <a:p>
            <a:pPr marL="342900" indent="-342900">
              <a:buFont typeface="Arial" panose="020B0604020202020204" pitchFamily="34" charset="0"/>
              <a:buChar char="•"/>
            </a:pPr>
            <a:r>
              <a:rPr lang="en-US" sz="2000"/>
              <a:t>Good team communication for resolving issues</a:t>
            </a:r>
          </a:p>
          <a:p>
            <a:pPr marL="342900" indent="-342900">
              <a:buFont typeface="Arial" panose="020B0604020202020204" pitchFamily="34" charset="0"/>
              <a:buChar char="•"/>
            </a:pPr>
            <a:r>
              <a:rPr lang="en-US" sz="2000"/>
              <a:t>Sprint Agenda was clear, organized, and structured</a:t>
            </a:r>
          </a:p>
        </p:txBody>
      </p:sp>
      <p:sp>
        <p:nvSpPr>
          <p:cNvPr id="4" name="TextBox 3">
            <a:extLst>
              <a:ext uri="{FF2B5EF4-FFF2-40B4-BE49-F238E27FC236}">
                <a16:creationId xmlns:a16="http://schemas.microsoft.com/office/drawing/2014/main" id="{46694FBE-6B08-5CBE-8873-BFE25609D971}"/>
              </a:ext>
            </a:extLst>
          </p:cNvPr>
          <p:cNvSpPr txBox="1"/>
          <p:nvPr/>
        </p:nvSpPr>
        <p:spPr>
          <a:xfrm>
            <a:off x="4098484" y="1821547"/>
            <a:ext cx="4078852" cy="1200329"/>
          </a:xfrm>
          <a:prstGeom prst="rect">
            <a:avLst/>
          </a:prstGeom>
        </p:spPr>
        <p:txBody>
          <a:bodyPr wrap="square" rtlCol="0">
            <a:spAutoFit/>
          </a:bodyPr>
          <a:lstStyle/>
          <a:p>
            <a:pPr algn="ctr"/>
            <a:r>
              <a:rPr lang="en-US" sz="3600" b="1"/>
              <a:t>What needs to be Improved</a:t>
            </a:r>
          </a:p>
        </p:txBody>
      </p:sp>
      <p:sp>
        <p:nvSpPr>
          <p:cNvPr id="21" name="TextBox 20">
            <a:extLst>
              <a:ext uri="{FF2B5EF4-FFF2-40B4-BE49-F238E27FC236}">
                <a16:creationId xmlns:a16="http://schemas.microsoft.com/office/drawing/2014/main" id="{EE6699F0-9876-1E11-726E-3CCA5D9A955A}"/>
              </a:ext>
            </a:extLst>
          </p:cNvPr>
          <p:cNvSpPr txBox="1"/>
          <p:nvPr/>
        </p:nvSpPr>
        <p:spPr>
          <a:xfrm>
            <a:off x="4358982" y="2945756"/>
            <a:ext cx="3304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Plan out work time so it doesn't impact sleep or personal life</a:t>
            </a:r>
          </a:p>
          <a:p>
            <a:pPr marL="342900" indent="-342900">
              <a:buFont typeface="Arial" panose="020B0604020202020204" pitchFamily="34" charset="0"/>
              <a:buChar char="•"/>
            </a:pPr>
            <a:r>
              <a:rPr lang="en-US" sz="2000"/>
              <a:t>Keeping up with story points to improve burndown chart </a:t>
            </a:r>
          </a:p>
          <a:p>
            <a:pPr marL="342900" indent="-342900">
              <a:buFont typeface="Arial" panose="020B0604020202020204" pitchFamily="34" charset="0"/>
              <a:buChar char="•"/>
            </a:pPr>
            <a:r>
              <a:rPr lang="en-US" sz="2000"/>
              <a:t>Create limited branches on the repository and maintain it</a:t>
            </a:r>
          </a:p>
          <a:p>
            <a:pPr marL="342900" indent="-342900">
              <a:buFont typeface="Arial" panose="020B0604020202020204" pitchFamily="34" charset="0"/>
              <a:buChar char="•"/>
            </a:pPr>
            <a:endParaRPr lang="en-US" sz="2000"/>
          </a:p>
        </p:txBody>
      </p:sp>
      <p:sp>
        <p:nvSpPr>
          <p:cNvPr id="10" name="TextBox 9">
            <a:extLst>
              <a:ext uri="{FF2B5EF4-FFF2-40B4-BE49-F238E27FC236}">
                <a16:creationId xmlns:a16="http://schemas.microsoft.com/office/drawing/2014/main" id="{3BACEC02-367C-CD42-BE84-B309329375A9}"/>
              </a:ext>
            </a:extLst>
          </p:cNvPr>
          <p:cNvSpPr txBox="1"/>
          <p:nvPr/>
        </p:nvSpPr>
        <p:spPr>
          <a:xfrm>
            <a:off x="8012878" y="1821547"/>
            <a:ext cx="4078852" cy="1200329"/>
          </a:xfrm>
          <a:prstGeom prst="rect">
            <a:avLst/>
          </a:prstGeom>
        </p:spPr>
        <p:txBody>
          <a:bodyPr wrap="square" rtlCol="0">
            <a:spAutoFit/>
          </a:bodyPr>
          <a:lstStyle/>
          <a:p>
            <a:pPr algn="ctr"/>
            <a:r>
              <a:rPr lang="en-US" sz="3600" b="1"/>
              <a:t>Action</a:t>
            </a:r>
          </a:p>
          <a:p>
            <a:pPr algn="ctr"/>
            <a:r>
              <a:rPr lang="en-US" sz="3600" b="1"/>
              <a:t>Items</a:t>
            </a:r>
          </a:p>
        </p:txBody>
      </p:sp>
      <p:sp>
        <p:nvSpPr>
          <p:cNvPr id="22" name="TextBox 21">
            <a:extLst>
              <a:ext uri="{FF2B5EF4-FFF2-40B4-BE49-F238E27FC236}">
                <a16:creationId xmlns:a16="http://schemas.microsoft.com/office/drawing/2014/main" id="{D447C1F9-8250-0F77-BF1B-A1EEB994BCA2}"/>
              </a:ext>
            </a:extLst>
          </p:cNvPr>
          <p:cNvSpPr txBox="1"/>
          <p:nvPr/>
        </p:nvSpPr>
        <p:spPr>
          <a:xfrm>
            <a:off x="8298567" y="2945756"/>
            <a:ext cx="3634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Evenly distribute the tasks to be completed daily</a:t>
            </a:r>
            <a:endParaRPr lang="en-US"/>
          </a:p>
          <a:p>
            <a:pPr marL="342900" indent="-342900">
              <a:buFont typeface="Arial" panose="020B0604020202020204" pitchFamily="34" charset="0"/>
              <a:buChar char="•"/>
            </a:pPr>
            <a:r>
              <a:rPr lang="en-US" sz="2000"/>
              <a:t>After 2 or 3 tasks are completed come together as a team and showcase what's been worked on</a:t>
            </a:r>
          </a:p>
          <a:p>
            <a:pPr marL="342900" indent="-342900">
              <a:buFont typeface="Arial" panose="020B0604020202020204" pitchFamily="34" charset="0"/>
              <a:buChar char="•"/>
            </a:pPr>
            <a:r>
              <a:rPr lang="en-US" sz="2000"/>
              <a:t>On day of collaboration assist one another with troubleshooting</a:t>
            </a: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323331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043220" y="277005"/>
            <a:ext cx="7143560" cy="1015663"/>
          </a:xfrm>
          <a:prstGeom prst="rect">
            <a:avLst/>
          </a:prstGeom>
          <a:noFill/>
        </p:spPr>
        <p:txBody>
          <a:bodyPr wrap="square" lIns="91440" tIns="45720" rIns="91440" bIns="45720" rtlCol="0" anchor="t">
            <a:spAutoFit/>
          </a:bodyPr>
          <a:lstStyle/>
          <a:p>
            <a:r>
              <a:rPr lang="en-US" sz="6000">
                <a:latin typeface="Aharoni"/>
                <a:cs typeface="Aharoni"/>
              </a:rPr>
              <a:t>Sprint 4 Workload:</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146197337"/>
              </p:ext>
            </p:extLst>
          </p:nvPr>
        </p:nvGraphicFramePr>
        <p:xfrm>
          <a:off x="135922" y="1365652"/>
          <a:ext cx="11981031" cy="4663871"/>
        </p:xfrm>
        <a:graphic>
          <a:graphicData uri="http://schemas.openxmlformats.org/drawingml/2006/table">
            <a:tbl>
              <a:tblPr bandRow="1">
                <a:tableStyleId>{5C22544A-7EE6-4342-B048-85BDC9FD1C3A}</a:tableStyleId>
              </a:tblPr>
              <a:tblGrid>
                <a:gridCol w="1133517">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360000">
                  <a:extLst>
                    <a:ext uri="{9D8B030D-6E8A-4147-A177-3AD203B41FA5}">
                      <a16:colId xmlns:a16="http://schemas.microsoft.com/office/drawing/2014/main" val="3001440991"/>
                    </a:ext>
                  </a:extLst>
                </a:gridCol>
                <a:gridCol w="3838601">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chemeClr val="dk1"/>
                          </a:solidFill>
                          <a:effectLst/>
                          <a:latin typeface="Calibri"/>
                        </a:rPr>
                        <a:t>2</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8</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my x-ray results to be explained in simpler terms</a:t>
                      </a:r>
                      <a:endParaRPr lang="en-US" sz="1600" b="0" i="0" u="none" strike="noStrike" kern="1200" noProof="0">
                        <a:solidFill>
                          <a:srgbClr val="000000"/>
                        </a:solidFill>
                        <a:effectLst/>
                        <a:latin typeface="Calibri"/>
                      </a:endParaRPr>
                    </a:p>
                    <a:p>
                      <a:pPr marL="91440" lvl="0" algn="l"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better understand my diagnosis and  health issue</a:t>
                      </a:r>
                      <a:endParaRPr lang="en-US" sz="1600" b="0" i="0" u="none" strike="noStrike" kern="1200" noProof="0">
                        <a:solidFill>
                          <a:srgbClr val="000000"/>
                        </a:solidFill>
                        <a:effectLst/>
                        <a:latin typeface="Calibri"/>
                      </a:endParaRPr>
                    </a:p>
                    <a:p>
                      <a:pPr marL="91440" lvl="0" algn="l"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Result Description</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7988201"/>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11</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have access to all of my x-ray report history</a:t>
                      </a:r>
                      <a:endParaRPr lang="en-US" sz="1600" b="0" i="0" u="none" strike="noStrike" kern="1200" noProof="0">
                        <a:solidFill>
                          <a:srgbClr val="000000"/>
                        </a:solidFill>
                        <a:effectLst/>
                        <a:latin typeface="Calibri"/>
                      </a:endParaRPr>
                    </a:p>
                    <a:p>
                      <a:pPr marL="91440" lvl="0" algn="l"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track my chest health issues</a:t>
                      </a:r>
                      <a:endParaRPr lang="en-US" sz="1600" b="0" i="0" u="none" strike="noStrike" kern="1200" noProof="0">
                        <a:solidFill>
                          <a:srgbClr val="000000"/>
                        </a:solidFill>
                        <a:effectLst/>
                        <a:latin typeface="Calibri"/>
                      </a:endParaRPr>
                    </a:p>
                    <a:p>
                      <a:pPr marL="91440" lvl="0" algn="l"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Report History</a:t>
                      </a:r>
                      <a:endParaRPr lang="en-US" sz="1600" b="0" i="0" u="none" strike="noStrike" kern="1200" noProof="0">
                        <a:solidFill>
                          <a:srgbClr val="000000"/>
                        </a:solidFill>
                        <a:effectLst/>
                        <a:latin typeface="Calibri"/>
                      </a:endParaRPr>
                    </a:p>
                    <a:p>
                      <a:pPr marL="0" lvl="0" algn="ctr" defTabSz="914400">
                        <a:buNone/>
                      </a:pP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26434948"/>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12</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have access to all patient x-ray report histories</a:t>
                      </a:r>
                      <a:endParaRPr lang="en-US" sz="1600" b="0" i="0" u="none" strike="noStrike" kern="1200" noProof="0">
                        <a:solidFill>
                          <a:srgbClr val="000000"/>
                        </a:solidFill>
                        <a:effectLst/>
                        <a:latin typeface="Calibri"/>
                      </a:endParaRP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track patient chest health issues</a:t>
                      </a:r>
                      <a:endParaRPr lang="en-US" sz="1600" b="0" i="0" u="none" strike="noStrike" kern="1200" noProof="0">
                        <a:solidFill>
                          <a:srgbClr val="000000"/>
                        </a:solidFill>
                        <a:effectLst/>
                        <a:latin typeface="Calibri"/>
                      </a:endParaRP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Report History </a:t>
                      </a:r>
                      <a:endParaRPr lang="en-US" sz="1600" b="0" i="0" u="none" strike="noStrike" kern="1200" noProof="0">
                        <a:solidFill>
                          <a:srgbClr val="000000"/>
                        </a:solidFill>
                        <a:effectLst/>
                        <a:latin typeface="Calibri"/>
                      </a:endParaRPr>
                    </a:p>
                    <a:p>
                      <a:pPr marL="0" lvl="0" algn="ctr">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79943592"/>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14</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be notified once there is a change to my reports (upload, review, notes, etc.)</a:t>
                      </a:r>
                      <a:endParaRPr lang="en-US" sz="1600" b="0" i="0" u="none" strike="noStrike" kern="1200" noProof="0">
                        <a:solidFill>
                          <a:srgbClr val="000000"/>
                        </a:solidFill>
                        <a:effectLst/>
                        <a:latin typeface="Calibri"/>
                      </a:endParaRP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be informed about any updates as soon as possible</a:t>
                      </a:r>
                      <a:endParaRPr lang="en-US" sz="1600" b="0" i="0" u="none" strike="noStrike" kern="1200" noProof="0">
                        <a:solidFill>
                          <a:srgbClr val="000000"/>
                        </a:solidFill>
                        <a:effectLst/>
                        <a:latin typeface="Calibri"/>
                      </a:endParaRP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Notification</a:t>
                      </a:r>
                      <a:endParaRPr lang="en-US" sz="1600" b="0" i="0" u="none" strike="noStrike" kern="1200" noProof="0">
                        <a:solidFill>
                          <a:srgbClr val="000000"/>
                        </a:solidFill>
                        <a:effectLst/>
                        <a:latin typeface="Calibri"/>
                      </a:endParaRPr>
                    </a:p>
                    <a:p>
                      <a:pPr marL="0" lvl="0" algn="ctr">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106234428"/>
                  </a:ext>
                </a:extLst>
              </a:tr>
              <a:tr h="378355">
                <a:tc>
                  <a:txBody>
                    <a:bodyPr/>
                    <a:lstStyle/>
                    <a:p>
                      <a:pPr marL="0" lvl="0" algn="ctr">
                        <a:buNone/>
                      </a:pPr>
                      <a:r>
                        <a:rPr lang="en-US" sz="1600" b="0" i="0" u="none" strike="noStrike" kern="1200" noProof="0">
                          <a:solidFill>
                            <a:schemeClr val="dk1"/>
                          </a:solidFill>
                          <a:effectLst/>
                          <a:latin typeface="Calibri"/>
                        </a:rPr>
                        <a:t>5</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15</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be notified once there is a change to patient reports (upload, report, etc.)</a:t>
                      </a:r>
                      <a:endParaRPr lang="en-US" sz="1600" b="0" i="0" u="none" strike="noStrike" kern="1200" noProof="0">
                        <a:solidFill>
                          <a:srgbClr val="000000"/>
                        </a:solidFill>
                        <a:effectLst/>
                        <a:latin typeface="Calibri"/>
                      </a:endParaRP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be informed about any updates as soon as possible</a:t>
                      </a:r>
                      <a:endParaRPr lang="en-US" sz="1600" b="0" i="0" u="none" strike="noStrike" kern="1200" noProof="0">
                        <a:solidFill>
                          <a:srgbClr val="000000"/>
                        </a:solidFill>
                        <a:effectLst/>
                        <a:latin typeface="Calibri"/>
                      </a:endParaRPr>
                    </a:p>
                    <a:p>
                      <a:pPr marL="91440" lvl="0" algn="l">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Notification </a:t>
                      </a:r>
                      <a:endParaRPr lang="en-US" sz="1600" b="0" i="0" u="none" strike="noStrike" kern="1200" noProof="0">
                        <a:solidFill>
                          <a:srgbClr val="000000"/>
                        </a:solidFill>
                        <a:effectLst/>
                        <a:latin typeface="Calibri"/>
                      </a:endParaRPr>
                    </a:p>
                    <a:p>
                      <a:pPr marL="0" lvl="0" algn="ctr" defTabSz="914400">
                        <a:buNone/>
                      </a:pPr>
                      <a:endParaRPr lang="en-US" sz="1600" b="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24996091"/>
                  </a:ext>
                </a:extLst>
              </a:tr>
            </a:tbl>
          </a:graphicData>
        </a:graphic>
      </p:graphicFrame>
      <p:sp>
        <p:nvSpPr>
          <p:cNvPr id="3" name="TextBox 2">
            <a:extLst>
              <a:ext uri="{FF2B5EF4-FFF2-40B4-BE49-F238E27FC236}">
                <a16:creationId xmlns:a16="http://schemas.microsoft.com/office/drawing/2014/main" id="{7016D2C8-A6FC-294B-F9F3-001FB095FFCA}"/>
              </a:ext>
            </a:extLst>
          </p:cNvPr>
          <p:cNvSpPr txBox="1"/>
          <p:nvPr/>
        </p:nvSpPr>
        <p:spPr>
          <a:xfrm>
            <a:off x="6193435" y="6146555"/>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4 Story Points: 44</a:t>
            </a:r>
          </a:p>
        </p:txBody>
      </p:sp>
      <p:sp>
        <p:nvSpPr>
          <p:cNvPr id="5" name="5-Point Star 10">
            <a:extLst>
              <a:ext uri="{FF2B5EF4-FFF2-40B4-BE49-F238E27FC236}">
                <a16:creationId xmlns:a16="http://schemas.microsoft.com/office/drawing/2014/main" id="{701B55A0-4472-DAA1-4EBC-E0B61859FCEB}"/>
              </a:ext>
            </a:extLst>
          </p:cNvPr>
          <p:cNvSpPr/>
          <p:nvPr/>
        </p:nvSpPr>
        <p:spPr>
          <a:xfrm>
            <a:off x="10809083" y="5747252"/>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9">
            <a:extLst>
              <a:ext uri="{FF2B5EF4-FFF2-40B4-BE49-F238E27FC236}">
                <a16:creationId xmlns:a16="http://schemas.microsoft.com/office/drawing/2014/main" id="{E8A86320-7731-9086-D46F-3622393530A1}"/>
              </a:ext>
            </a:extLst>
          </p:cNvPr>
          <p:cNvSpPr/>
          <p:nvPr/>
        </p:nvSpPr>
        <p:spPr>
          <a:xfrm>
            <a:off x="1396866" y="83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05628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3971998113"/>
              </p:ext>
            </p:extLst>
          </p:nvPr>
        </p:nvGraphicFramePr>
        <p:xfrm>
          <a:off x="135922" y="1365652"/>
          <a:ext cx="11981031" cy="4907707"/>
        </p:xfrm>
        <a:graphic>
          <a:graphicData uri="http://schemas.openxmlformats.org/drawingml/2006/table">
            <a:tbl>
              <a:tblPr bandRow="1">
                <a:tableStyleId>{5C22544A-7EE6-4342-B048-85BDC9FD1C3A}</a:tableStyleId>
              </a:tblPr>
              <a:tblGrid>
                <a:gridCol w="1133517">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360000">
                  <a:extLst>
                    <a:ext uri="{9D8B030D-6E8A-4147-A177-3AD203B41FA5}">
                      <a16:colId xmlns:a16="http://schemas.microsoft.com/office/drawing/2014/main" val="3001440991"/>
                    </a:ext>
                  </a:extLst>
                </a:gridCol>
                <a:gridCol w="3838601">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18</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Radiologist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register and store my personal info (ID, name, D.O.B.) in my own account</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patient information and connect with patients and doctors privately </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Profile</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7988201"/>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19</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register and store my personal info (ID, name, D.O.B.) in my own account</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patient information and connect with patient and radiologists privately </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Profile</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226434948"/>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20</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register and store my personal info (ID, name, D.O.B.) in my own account</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my medical information and connect with doctors privately </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Profile</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79943592"/>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21</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and logout of my own account </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my medical information, records and reports are secure</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106234428"/>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22</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and logout of my own account</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Patient medical information, records and reports are secure</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624996091"/>
                  </a:ext>
                </a:extLst>
              </a:tr>
            </a:tbl>
          </a:graphicData>
        </a:graphic>
      </p:graphicFrame>
      <p:sp>
        <p:nvSpPr>
          <p:cNvPr id="3" name="TextBox 2">
            <a:extLst>
              <a:ext uri="{FF2B5EF4-FFF2-40B4-BE49-F238E27FC236}">
                <a16:creationId xmlns:a16="http://schemas.microsoft.com/office/drawing/2014/main" id="{7016D2C8-A6FC-294B-F9F3-001FB095FFCA}"/>
              </a:ext>
            </a:extLst>
          </p:cNvPr>
          <p:cNvSpPr txBox="1"/>
          <p:nvPr/>
        </p:nvSpPr>
        <p:spPr>
          <a:xfrm>
            <a:off x="6193435" y="6146555"/>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4 Story Points: 44</a:t>
            </a:r>
          </a:p>
        </p:txBody>
      </p:sp>
      <p:sp>
        <p:nvSpPr>
          <p:cNvPr id="5" name="5-Point Star 10">
            <a:extLst>
              <a:ext uri="{FF2B5EF4-FFF2-40B4-BE49-F238E27FC236}">
                <a16:creationId xmlns:a16="http://schemas.microsoft.com/office/drawing/2014/main" id="{701B55A0-4472-DAA1-4EBC-E0B61859FCEB}"/>
              </a:ext>
            </a:extLst>
          </p:cNvPr>
          <p:cNvSpPr/>
          <p:nvPr/>
        </p:nvSpPr>
        <p:spPr>
          <a:xfrm>
            <a:off x="10809083" y="5747252"/>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9">
            <a:extLst>
              <a:ext uri="{FF2B5EF4-FFF2-40B4-BE49-F238E27FC236}">
                <a16:creationId xmlns:a16="http://schemas.microsoft.com/office/drawing/2014/main" id="{C03B7246-B3EC-2BB8-B54F-BA5EDB6157A0}"/>
              </a:ext>
            </a:extLst>
          </p:cNvPr>
          <p:cNvSpPr/>
          <p:nvPr/>
        </p:nvSpPr>
        <p:spPr>
          <a:xfrm>
            <a:off x="1396866" y="83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893A5678-471D-37D2-5B6B-472980C189B6}"/>
              </a:ext>
            </a:extLst>
          </p:cNvPr>
          <p:cNvSpPr txBox="1"/>
          <p:nvPr/>
        </p:nvSpPr>
        <p:spPr>
          <a:xfrm>
            <a:off x="3043220" y="277005"/>
            <a:ext cx="7143560" cy="1015663"/>
          </a:xfrm>
          <a:prstGeom prst="rect">
            <a:avLst/>
          </a:prstGeom>
          <a:noFill/>
        </p:spPr>
        <p:txBody>
          <a:bodyPr wrap="square" lIns="91440" tIns="45720" rIns="91440" bIns="45720" rtlCol="0" anchor="t">
            <a:spAutoFit/>
          </a:bodyPr>
          <a:lstStyle/>
          <a:p>
            <a:r>
              <a:rPr lang="en-US" sz="6000">
                <a:latin typeface="Aharoni"/>
                <a:cs typeface="Aharoni"/>
              </a:rPr>
              <a:t>Sprint 4 Workload:</a:t>
            </a:r>
          </a:p>
        </p:txBody>
      </p:sp>
    </p:spTree>
    <p:extLst>
      <p:ext uri="{BB962C8B-B14F-4D97-AF65-F5344CB8AC3E}">
        <p14:creationId xmlns:p14="http://schemas.microsoft.com/office/powerpoint/2010/main" val="280761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3914812135"/>
              </p:ext>
            </p:extLst>
          </p:nvPr>
        </p:nvGraphicFramePr>
        <p:xfrm>
          <a:off x="135922" y="1365652"/>
          <a:ext cx="11981031" cy="3334179"/>
        </p:xfrm>
        <a:graphic>
          <a:graphicData uri="http://schemas.openxmlformats.org/drawingml/2006/table">
            <a:tbl>
              <a:tblPr bandRow="1">
                <a:tableStyleId>{5C22544A-7EE6-4342-B048-85BDC9FD1C3A}</a:tableStyleId>
              </a:tblPr>
              <a:tblGrid>
                <a:gridCol w="1133517">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360000">
                  <a:extLst>
                    <a:ext uri="{9D8B030D-6E8A-4147-A177-3AD203B41FA5}">
                      <a16:colId xmlns:a16="http://schemas.microsoft.com/office/drawing/2014/main" val="3001440991"/>
                    </a:ext>
                  </a:extLst>
                </a:gridCol>
                <a:gridCol w="3838601">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Story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using my e-mail address</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my medical information, records and reports</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7988201"/>
                  </a:ext>
                </a:extLst>
              </a:tr>
              <a:tr h="378355">
                <a:tc>
                  <a:txBody>
                    <a:bodyPr/>
                    <a:lstStyle/>
                    <a:p>
                      <a:pPr marL="0" lvl="0" algn="ctr">
                        <a:buNone/>
                      </a:pPr>
                      <a:r>
                        <a:rPr lang="en-US" sz="1600" b="0" i="0" u="none" strike="noStrike" kern="1200" noProof="0">
                          <a:solidFill>
                            <a:schemeClr val="dk1"/>
                          </a:solidFill>
                          <a:effectLst/>
                          <a:latin typeface="Calibri"/>
                        </a:rPr>
                        <a:t>3</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24</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Doctor</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to login using my medical professional ID number</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I can access patient medical information, records and reports</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Login/Logout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226434948"/>
                  </a:ext>
                </a:extLst>
              </a:tr>
              <a:tr h="378355">
                <a:tc>
                  <a:txBody>
                    <a:bodyPr/>
                    <a:lstStyle/>
                    <a:p>
                      <a:pPr marL="0" lvl="0" algn="ctr">
                        <a:buNone/>
                      </a:pPr>
                      <a:r>
                        <a:rPr lang="en-US" sz="1600" b="0" i="0" u="none" strike="noStrike" kern="1200" noProof="0">
                          <a:solidFill>
                            <a:schemeClr val="dk1"/>
                          </a:solidFill>
                          <a:effectLst/>
                          <a:latin typeface="Calibri"/>
                        </a:rPr>
                        <a:t>1</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25</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Patient</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update my personal information such as my name, address, phone number etc.</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kern="1200" noProof="0">
                          <a:solidFill>
                            <a:schemeClr val="dk1"/>
                          </a:solidFill>
                          <a:effectLst/>
                          <a:latin typeface="Calibri"/>
                        </a:rPr>
                        <a:t>the portal has up-to-date information in the event I need to be reached urgently</a:t>
                      </a:r>
                      <a:endParaRPr lang="en-US" sz="1600" b="0" i="0" u="none" strike="noStrike" kern="1200" noProof="0">
                        <a:solidFill>
                          <a:srgbClr val="000000"/>
                        </a:solidFill>
                        <a:effectLst/>
                        <a:latin typeface="Calibri"/>
                      </a:endParaRPr>
                    </a:p>
                    <a:p>
                      <a:pPr marL="91440" lvl="0" algn="l">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0" lvl="0" algn="ctr">
                        <a:buNone/>
                      </a:pPr>
                      <a:r>
                        <a:rPr lang="en-US" sz="1600" b="0" i="0" u="none" strike="noStrike" kern="1200" noProof="0">
                          <a:solidFill>
                            <a:schemeClr val="dk1"/>
                          </a:solidFill>
                          <a:effectLst/>
                          <a:latin typeface="Calibri"/>
                        </a:rPr>
                        <a:t>Profile</a:t>
                      </a:r>
                      <a:endParaRPr lang="en-US" sz="1600" b="0" i="0" u="none" strike="noStrike" kern="1200" noProof="0">
                        <a:solidFill>
                          <a:srgbClr val="000000"/>
                        </a:solidFill>
                        <a:effectLst/>
                        <a:latin typeface="Calibri"/>
                      </a:endParaRPr>
                    </a:p>
                    <a:p>
                      <a:pPr marL="0" lvl="0" algn="ctr">
                        <a:buNone/>
                      </a:pPr>
                      <a:endParaRPr lang="en-US" sz="1600" b="0" i="0" u="none" strike="noStrike" kern="1200" noProof="0">
                        <a:solidFill>
                          <a:schemeClr val="dk1"/>
                        </a:solidFill>
                        <a:effectLst/>
                        <a:latin typeface="Calibri"/>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979943592"/>
                  </a:ext>
                </a:extLst>
              </a:tr>
            </a:tbl>
          </a:graphicData>
        </a:graphic>
      </p:graphicFrame>
      <p:sp>
        <p:nvSpPr>
          <p:cNvPr id="3" name="TextBox 2">
            <a:extLst>
              <a:ext uri="{FF2B5EF4-FFF2-40B4-BE49-F238E27FC236}">
                <a16:creationId xmlns:a16="http://schemas.microsoft.com/office/drawing/2014/main" id="{7016D2C8-A6FC-294B-F9F3-001FB095FFCA}"/>
              </a:ext>
            </a:extLst>
          </p:cNvPr>
          <p:cNvSpPr txBox="1"/>
          <p:nvPr/>
        </p:nvSpPr>
        <p:spPr>
          <a:xfrm>
            <a:off x="6193435" y="6146555"/>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4 Story Points: 44</a:t>
            </a:r>
          </a:p>
        </p:txBody>
      </p:sp>
      <p:sp>
        <p:nvSpPr>
          <p:cNvPr id="5" name="5-Point Star 10">
            <a:extLst>
              <a:ext uri="{FF2B5EF4-FFF2-40B4-BE49-F238E27FC236}">
                <a16:creationId xmlns:a16="http://schemas.microsoft.com/office/drawing/2014/main" id="{701B55A0-4472-DAA1-4EBC-E0B61859FCEB}"/>
              </a:ext>
            </a:extLst>
          </p:cNvPr>
          <p:cNvSpPr/>
          <p:nvPr/>
        </p:nvSpPr>
        <p:spPr>
          <a:xfrm>
            <a:off x="10809083" y="5747252"/>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9">
            <a:extLst>
              <a:ext uri="{FF2B5EF4-FFF2-40B4-BE49-F238E27FC236}">
                <a16:creationId xmlns:a16="http://schemas.microsoft.com/office/drawing/2014/main" id="{06EAB7A0-5032-2CAC-3931-2AEBF95CB1DB}"/>
              </a:ext>
            </a:extLst>
          </p:cNvPr>
          <p:cNvSpPr/>
          <p:nvPr/>
        </p:nvSpPr>
        <p:spPr>
          <a:xfrm>
            <a:off x="1396866" y="83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9EFCA883-53BB-31DC-093B-B1B71D5F1F69}"/>
              </a:ext>
            </a:extLst>
          </p:cNvPr>
          <p:cNvSpPr txBox="1"/>
          <p:nvPr/>
        </p:nvSpPr>
        <p:spPr>
          <a:xfrm>
            <a:off x="3043220" y="277005"/>
            <a:ext cx="7143560" cy="1015663"/>
          </a:xfrm>
          <a:prstGeom prst="rect">
            <a:avLst/>
          </a:prstGeom>
          <a:noFill/>
        </p:spPr>
        <p:txBody>
          <a:bodyPr wrap="square" lIns="91440" tIns="45720" rIns="91440" bIns="45720" rtlCol="0" anchor="t">
            <a:spAutoFit/>
          </a:bodyPr>
          <a:lstStyle/>
          <a:p>
            <a:r>
              <a:rPr lang="en-US" sz="6000">
                <a:latin typeface="Aharoni"/>
                <a:cs typeface="Aharoni"/>
              </a:rPr>
              <a:t>Sprint 4 Workload:</a:t>
            </a:r>
          </a:p>
        </p:txBody>
      </p:sp>
    </p:spTree>
    <p:extLst>
      <p:ext uri="{BB962C8B-B14F-4D97-AF65-F5344CB8AC3E}">
        <p14:creationId xmlns:p14="http://schemas.microsoft.com/office/powerpoint/2010/main" val="11689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DF7AB64D-BEC0-96CE-6226-3B0B95694D2A}"/>
              </a:ext>
            </a:extLst>
          </p:cNvPr>
          <p:cNvPicPr>
            <a:picLocks noChangeAspect="1"/>
          </p:cNvPicPr>
          <p:nvPr/>
        </p:nvPicPr>
        <p:blipFill>
          <a:blip r:embed="rId3"/>
          <a:stretch>
            <a:fillRect/>
          </a:stretch>
        </p:blipFill>
        <p:spPr>
          <a:xfrm>
            <a:off x="1176000" y="1261360"/>
            <a:ext cx="10716000" cy="5535281"/>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pPr algn="ctr"/>
            <a:r>
              <a:rPr lang="en-US" sz="6000">
                <a:latin typeface="Aharoni"/>
                <a:cs typeface="Aharoni"/>
              </a:rPr>
              <a:t>Code Snippet:</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Tree>
    <p:extLst>
      <p:ext uri="{BB962C8B-B14F-4D97-AF65-F5344CB8AC3E}">
        <p14:creationId xmlns:p14="http://schemas.microsoft.com/office/powerpoint/2010/main" val="209634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3" name="Picture 2" descr="A screenshot of a computer&#10;&#10;Description automatically generated">
            <a:extLst>
              <a:ext uri="{FF2B5EF4-FFF2-40B4-BE49-F238E27FC236}">
                <a16:creationId xmlns:a16="http://schemas.microsoft.com/office/drawing/2014/main" id="{CB8E53BC-C6F8-DE1A-A0BD-3BAC88962831}"/>
              </a:ext>
            </a:extLst>
          </p:cNvPr>
          <p:cNvPicPr>
            <a:picLocks noChangeAspect="1"/>
          </p:cNvPicPr>
          <p:nvPr/>
        </p:nvPicPr>
        <p:blipFill>
          <a:blip r:embed="rId4"/>
          <a:stretch>
            <a:fillRect/>
          </a:stretch>
        </p:blipFill>
        <p:spPr>
          <a:xfrm>
            <a:off x="1140000" y="1468117"/>
            <a:ext cx="9906000" cy="4941765"/>
          </a:xfrm>
          <a:prstGeom prst="rect">
            <a:avLst/>
          </a:prstGeom>
        </p:spPr>
      </p:pic>
    </p:spTree>
    <p:extLst>
      <p:ext uri="{BB962C8B-B14F-4D97-AF65-F5344CB8AC3E}">
        <p14:creationId xmlns:p14="http://schemas.microsoft.com/office/powerpoint/2010/main" val="117991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lIns="91440" tIns="45720" rIns="91440" bIns="45720" rtlCol="0" anchor="t">
            <a:spAutoFit/>
          </a:bodyPr>
          <a:lstStyle/>
          <a:p>
            <a:pPr algn="ctr"/>
            <a:r>
              <a:rPr lang="en-US" sz="4800">
                <a:latin typeface="Aharoni"/>
                <a:cs typeface="Aharoni"/>
              </a:rPr>
              <a:t>Improvements</a:t>
            </a:r>
            <a:endParaRPr lang="en-US"/>
          </a:p>
        </p:txBody>
      </p:sp>
      <p:sp>
        <p:nvSpPr>
          <p:cNvPr id="82" name="5-Point Star 10">
            <a:extLst>
              <a:ext uri="{FF2B5EF4-FFF2-40B4-BE49-F238E27FC236}">
                <a16:creationId xmlns:a16="http://schemas.microsoft.com/office/drawing/2014/main" id="{FB319446-95A8-4F98-DC82-DA2B6901DF2D}"/>
              </a:ext>
            </a:extLst>
          </p:cNvPr>
          <p:cNvSpPr/>
          <p:nvPr/>
        </p:nvSpPr>
        <p:spPr>
          <a:xfrm>
            <a:off x="10809083" y="583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6AEEE4B-25D8-EF3D-2910-15ED02356900}"/>
              </a:ext>
            </a:extLst>
          </p:cNvPr>
          <p:cNvSpPr txBox="1"/>
          <p:nvPr/>
        </p:nvSpPr>
        <p:spPr>
          <a:xfrm>
            <a:off x="727577" y="1600549"/>
            <a:ext cx="11164636" cy="3539430"/>
          </a:xfrm>
          <a:prstGeom prst="rect">
            <a:avLst/>
          </a:prstGeom>
          <a:noFill/>
        </p:spPr>
        <p:txBody>
          <a:bodyPr wrap="square" lIns="91440" tIns="45720" rIns="91440" bIns="45720" rtlCol="0" anchor="t">
            <a:spAutoFit/>
          </a:bodyPr>
          <a:lstStyle/>
          <a:p>
            <a:pPr marL="457200" indent="-457200">
              <a:buFont typeface="Arial"/>
              <a:buChar char="•"/>
            </a:pPr>
            <a:r>
              <a:rPr lang="en-US" sz="3200"/>
              <a:t>Product Backlog placement </a:t>
            </a:r>
            <a:r>
              <a:rPr lang="en-US" sz="2000"/>
              <a:t>(</a:t>
            </a:r>
            <a:r>
              <a:rPr lang="en-US" sz="2000">
                <a:ea typeface="+mn-lt"/>
                <a:cs typeface="+mn-lt"/>
              </a:rPr>
              <a:t>slides 39 - 42)</a:t>
            </a:r>
            <a:r>
              <a:rPr lang="en-US" sz="3200"/>
              <a:t> </a:t>
            </a:r>
          </a:p>
          <a:p>
            <a:pPr marL="457200" indent="-457200">
              <a:buFont typeface="Arial"/>
              <a:buChar char="•"/>
            </a:pPr>
            <a:r>
              <a:rPr lang="en-US" sz="3200">
                <a:ea typeface="+mn-lt"/>
                <a:cs typeface="+mn-lt"/>
              </a:rPr>
              <a:t>User Stories as Product Backlog </a:t>
            </a:r>
            <a:r>
              <a:rPr lang="en-US" sz="2000">
                <a:ea typeface="+mn-lt"/>
                <a:cs typeface="+mn-lt"/>
              </a:rPr>
              <a:t>(slide 39-42)</a:t>
            </a:r>
            <a:endParaRPr lang="en-US" sz="3200"/>
          </a:p>
          <a:p>
            <a:pPr marL="457200" indent="-457200">
              <a:buFont typeface="Arial"/>
              <a:buChar char="•"/>
            </a:pPr>
            <a:r>
              <a:rPr lang="en-US" sz="3200"/>
              <a:t>Change User ID to User Story ID</a:t>
            </a:r>
            <a:r>
              <a:rPr lang="en-US" sz="3200">
                <a:ea typeface="+mn-lt"/>
                <a:cs typeface="+mn-lt"/>
              </a:rPr>
              <a:t> </a:t>
            </a:r>
            <a:r>
              <a:rPr lang="en-US" sz="2000">
                <a:ea typeface="+mn-lt"/>
                <a:cs typeface="+mn-lt"/>
              </a:rPr>
              <a:t>(slides 39-58, 68-70)</a:t>
            </a:r>
            <a:r>
              <a:rPr lang="en-US" sz="3200">
                <a:ea typeface="+mn-lt"/>
                <a:cs typeface="+mn-lt"/>
              </a:rPr>
              <a:t> </a:t>
            </a:r>
          </a:p>
          <a:p>
            <a:pPr marL="457200" indent="-457200">
              <a:buFont typeface="Arial"/>
              <a:buChar char="•"/>
            </a:pPr>
            <a:r>
              <a:rPr lang="en-US" sz="3200"/>
              <a:t>Include a Test Case ID </a:t>
            </a:r>
            <a:r>
              <a:rPr lang="en-US" sz="3200">
                <a:ea typeface="+mn-lt"/>
                <a:cs typeface="+mn-lt"/>
              </a:rPr>
              <a:t> </a:t>
            </a:r>
            <a:r>
              <a:rPr lang="en-US" sz="2000">
                <a:ea typeface="+mn-lt"/>
                <a:cs typeface="+mn-lt"/>
              </a:rPr>
              <a:t>(slides 54-57)</a:t>
            </a:r>
            <a:r>
              <a:rPr lang="en-US" sz="3200">
                <a:ea typeface="+mn-lt"/>
                <a:cs typeface="+mn-lt"/>
              </a:rPr>
              <a:t> </a:t>
            </a:r>
            <a:endParaRPr lang="en-US" sz="3200"/>
          </a:p>
          <a:p>
            <a:pPr marL="457200" indent="-457200">
              <a:buFont typeface="Arial"/>
              <a:buChar char="•"/>
            </a:pPr>
            <a:r>
              <a:rPr lang="en-US" sz="3200"/>
              <a:t>Indicate Pass and Fail ratio of Test Cases </a:t>
            </a:r>
            <a:r>
              <a:rPr lang="en-US" sz="3200">
                <a:ea typeface="+mn-lt"/>
                <a:cs typeface="+mn-lt"/>
              </a:rPr>
              <a:t> </a:t>
            </a:r>
            <a:r>
              <a:rPr lang="en-US" sz="2000">
                <a:ea typeface="+mn-lt"/>
                <a:cs typeface="+mn-lt"/>
              </a:rPr>
              <a:t>(slides 57)</a:t>
            </a:r>
            <a:r>
              <a:rPr lang="en-US" sz="3200">
                <a:ea typeface="+mn-lt"/>
                <a:cs typeface="+mn-lt"/>
              </a:rPr>
              <a:t> </a:t>
            </a:r>
            <a:endParaRPr lang="en-US" sz="3200"/>
          </a:p>
          <a:p>
            <a:pPr marL="457200" indent="-457200">
              <a:buFont typeface="Arial"/>
              <a:buChar char="•"/>
            </a:pPr>
            <a:r>
              <a:rPr lang="en-US" sz="3200"/>
              <a:t>Burndown Charts use story points instead of hours </a:t>
            </a:r>
            <a:r>
              <a:rPr lang="en-US" sz="2000"/>
              <a:t>(slides 60,61)</a:t>
            </a:r>
            <a:endParaRPr lang="en-US"/>
          </a:p>
          <a:p>
            <a:pPr marL="457200" indent="-457200">
              <a:buFont typeface="Arial"/>
              <a:buChar char="•"/>
            </a:pPr>
            <a:r>
              <a:rPr lang="en-US" sz="3200"/>
              <a:t>Dot Voting during the Retrospective</a:t>
            </a:r>
            <a:endParaRPr lang="en-US" sz="2000">
              <a:highlight>
                <a:srgbClr val="FFFF00"/>
              </a:highlight>
            </a:endParaRPr>
          </a:p>
        </p:txBody>
      </p:sp>
      <p:sp>
        <p:nvSpPr>
          <p:cNvPr id="8" name="TextBox 7">
            <a:extLst>
              <a:ext uri="{FF2B5EF4-FFF2-40B4-BE49-F238E27FC236}">
                <a16:creationId xmlns:a16="http://schemas.microsoft.com/office/drawing/2014/main" id="{FBCB7282-704D-C4BF-A6C9-09BF133E21D5}"/>
              </a:ext>
            </a:extLst>
          </p:cNvPr>
          <p:cNvSpPr txBox="1"/>
          <p:nvPr/>
        </p:nvSpPr>
        <p:spPr>
          <a:xfrm>
            <a:off x="6681802" y="6320719"/>
            <a:ext cx="4030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Star indicates an improvement made</a:t>
            </a:r>
          </a:p>
        </p:txBody>
      </p:sp>
      <p:sp>
        <p:nvSpPr>
          <p:cNvPr id="2" name="5-Point Star 9">
            <a:extLst>
              <a:ext uri="{FF2B5EF4-FFF2-40B4-BE49-F238E27FC236}">
                <a16:creationId xmlns:a16="http://schemas.microsoft.com/office/drawing/2014/main" id="{FD198932-1311-3DBA-3A51-3EDF9B570329}"/>
              </a:ext>
            </a:extLst>
          </p:cNvPr>
          <p:cNvSpPr/>
          <p:nvPr/>
        </p:nvSpPr>
        <p:spPr>
          <a:xfrm>
            <a:off x="12406866" y="4824350"/>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94202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anim calcmode="lin" valueType="num">
                                      <p:cBhvr>
                                        <p:cTn id="47" dur="500" fill="hold"/>
                                        <p:tgtEl>
                                          <p:spTgt spid="82"/>
                                        </p:tgtEl>
                                        <p:attrNameLst>
                                          <p:attrName>ppt_w</p:attrName>
                                        </p:attrNameLst>
                                      </p:cBhvr>
                                      <p:tavLst>
                                        <p:tav tm="0">
                                          <p:val>
                                            <p:fltVal val="0"/>
                                          </p:val>
                                        </p:tav>
                                        <p:tav tm="100000">
                                          <p:val>
                                            <p:strVal val="#ppt_w"/>
                                          </p:val>
                                        </p:tav>
                                      </p:tavLst>
                                    </p:anim>
                                    <p:anim calcmode="lin" valueType="num">
                                      <p:cBhvr>
                                        <p:cTn id="48" dur="500" fill="hold"/>
                                        <p:tgtEl>
                                          <p:spTgt spid="82"/>
                                        </p:tgtEl>
                                        <p:attrNameLst>
                                          <p:attrName>ppt_h</p:attrName>
                                        </p:attrNameLst>
                                      </p:cBhvr>
                                      <p:tavLst>
                                        <p:tav tm="0">
                                          <p:val>
                                            <p:fltVal val="0"/>
                                          </p:val>
                                        </p:tav>
                                        <p:tav tm="100000">
                                          <p:val>
                                            <p:strVal val="#ppt_h"/>
                                          </p:val>
                                        </p:tav>
                                      </p:tavLst>
                                    </p:anim>
                                    <p:animEffect transition="in" filter="fade">
                                      <p:cBhvr>
                                        <p:cTn id="4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 grpId="0" build="p"/>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3" name="Picture 2" descr="A screenshot of a medical report&#10;&#10;Description automatically generated">
            <a:extLst>
              <a:ext uri="{FF2B5EF4-FFF2-40B4-BE49-F238E27FC236}">
                <a16:creationId xmlns:a16="http://schemas.microsoft.com/office/drawing/2014/main" id="{715072A8-80FB-4671-3CE8-0ADE264A274C}"/>
              </a:ext>
            </a:extLst>
          </p:cNvPr>
          <p:cNvPicPr>
            <a:picLocks noChangeAspect="1"/>
          </p:cNvPicPr>
          <p:nvPr/>
        </p:nvPicPr>
        <p:blipFill>
          <a:blip r:embed="rId4"/>
          <a:stretch>
            <a:fillRect/>
          </a:stretch>
        </p:blipFill>
        <p:spPr>
          <a:xfrm>
            <a:off x="66000" y="2633860"/>
            <a:ext cx="5964000" cy="2976279"/>
          </a:xfrm>
          <a:prstGeom prst="rect">
            <a:avLst/>
          </a:prstGeom>
        </p:spPr>
      </p:pic>
      <p:pic>
        <p:nvPicPr>
          <p:cNvPr id="6" name="Picture 5" descr="A screenshot of a medical report&#10;&#10;Description automatically generated">
            <a:extLst>
              <a:ext uri="{FF2B5EF4-FFF2-40B4-BE49-F238E27FC236}">
                <a16:creationId xmlns:a16="http://schemas.microsoft.com/office/drawing/2014/main" id="{CC2B87F9-D477-38F9-1305-2F468F70EDAF}"/>
              </a:ext>
            </a:extLst>
          </p:cNvPr>
          <p:cNvPicPr>
            <a:picLocks noChangeAspect="1"/>
          </p:cNvPicPr>
          <p:nvPr/>
        </p:nvPicPr>
        <p:blipFill>
          <a:blip r:embed="rId5"/>
          <a:stretch>
            <a:fillRect/>
          </a:stretch>
        </p:blipFill>
        <p:spPr>
          <a:xfrm>
            <a:off x="6096000" y="2635820"/>
            <a:ext cx="6006000" cy="2966360"/>
          </a:xfrm>
          <a:prstGeom prst="rect">
            <a:avLst/>
          </a:prstGeom>
        </p:spPr>
      </p:pic>
    </p:spTree>
    <p:extLst>
      <p:ext uri="{BB962C8B-B14F-4D97-AF65-F5344CB8AC3E}">
        <p14:creationId xmlns:p14="http://schemas.microsoft.com/office/powerpoint/2010/main" val="170124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3" name="Picture 2" descr="A screenshot of a computer&#10;&#10;Description automatically generated">
            <a:extLst>
              <a:ext uri="{FF2B5EF4-FFF2-40B4-BE49-F238E27FC236}">
                <a16:creationId xmlns:a16="http://schemas.microsoft.com/office/drawing/2014/main" id="{ED79AD5F-480D-6170-0F2D-2CC098FE24D2}"/>
              </a:ext>
            </a:extLst>
          </p:cNvPr>
          <p:cNvPicPr>
            <a:picLocks noChangeAspect="1"/>
          </p:cNvPicPr>
          <p:nvPr/>
        </p:nvPicPr>
        <p:blipFill>
          <a:blip r:embed="rId4"/>
          <a:stretch>
            <a:fillRect/>
          </a:stretch>
        </p:blipFill>
        <p:spPr>
          <a:xfrm>
            <a:off x="60000" y="2625537"/>
            <a:ext cx="5976000" cy="298092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E653516-0657-3053-051B-D905488714D0}"/>
              </a:ext>
            </a:extLst>
          </p:cNvPr>
          <p:cNvPicPr>
            <a:picLocks noChangeAspect="1"/>
          </p:cNvPicPr>
          <p:nvPr/>
        </p:nvPicPr>
        <p:blipFill>
          <a:blip r:embed="rId5"/>
          <a:stretch>
            <a:fillRect/>
          </a:stretch>
        </p:blipFill>
        <p:spPr>
          <a:xfrm>
            <a:off x="6096000" y="2625383"/>
            <a:ext cx="5994000" cy="2957234"/>
          </a:xfrm>
          <a:prstGeom prst="rect">
            <a:avLst/>
          </a:prstGeom>
        </p:spPr>
      </p:pic>
    </p:spTree>
    <p:extLst>
      <p:ext uri="{BB962C8B-B14F-4D97-AF65-F5344CB8AC3E}">
        <p14:creationId xmlns:p14="http://schemas.microsoft.com/office/powerpoint/2010/main" val="289146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3" name="Picture 2" descr="A screenshot of a computer&#10;&#10;Description automatically generated">
            <a:extLst>
              <a:ext uri="{FF2B5EF4-FFF2-40B4-BE49-F238E27FC236}">
                <a16:creationId xmlns:a16="http://schemas.microsoft.com/office/drawing/2014/main" id="{5C007EF4-C5ED-D53A-F495-B90D66F9697D}"/>
              </a:ext>
            </a:extLst>
          </p:cNvPr>
          <p:cNvPicPr>
            <a:picLocks noChangeAspect="1"/>
          </p:cNvPicPr>
          <p:nvPr/>
        </p:nvPicPr>
        <p:blipFill>
          <a:blip r:embed="rId4"/>
          <a:stretch>
            <a:fillRect/>
          </a:stretch>
        </p:blipFill>
        <p:spPr>
          <a:xfrm>
            <a:off x="60000" y="2624649"/>
            <a:ext cx="5988000" cy="298270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26B5F0A-03FE-5DE2-C7A4-D6E6792E7B2B}"/>
              </a:ext>
            </a:extLst>
          </p:cNvPr>
          <p:cNvPicPr>
            <a:picLocks noChangeAspect="1"/>
          </p:cNvPicPr>
          <p:nvPr/>
        </p:nvPicPr>
        <p:blipFill>
          <a:blip r:embed="rId5"/>
          <a:stretch>
            <a:fillRect/>
          </a:stretch>
        </p:blipFill>
        <p:spPr>
          <a:xfrm>
            <a:off x="6096000" y="2620940"/>
            <a:ext cx="6012000" cy="2996120"/>
          </a:xfrm>
          <a:prstGeom prst="rect">
            <a:avLst/>
          </a:prstGeom>
        </p:spPr>
      </p:pic>
    </p:spTree>
    <p:extLst>
      <p:ext uri="{BB962C8B-B14F-4D97-AF65-F5344CB8AC3E}">
        <p14:creationId xmlns:p14="http://schemas.microsoft.com/office/powerpoint/2010/main" val="328562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4" name="Picture 3" descr="A screenshot of a computer&#10;&#10;Description automatically generated">
            <a:extLst>
              <a:ext uri="{FF2B5EF4-FFF2-40B4-BE49-F238E27FC236}">
                <a16:creationId xmlns:a16="http://schemas.microsoft.com/office/drawing/2014/main" id="{542E034F-6658-4491-F854-D566E4189CF0}"/>
              </a:ext>
            </a:extLst>
          </p:cNvPr>
          <p:cNvPicPr>
            <a:picLocks noChangeAspect="1"/>
          </p:cNvPicPr>
          <p:nvPr/>
        </p:nvPicPr>
        <p:blipFill>
          <a:blip r:embed="rId4"/>
          <a:stretch>
            <a:fillRect/>
          </a:stretch>
        </p:blipFill>
        <p:spPr>
          <a:xfrm>
            <a:off x="42000" y="2638233"/>
            <a:ext cx="6018000" cy="2979534"/>
          </a:xfrm>
          <a:prstGeom prst="rect">
            <a:avLst/>
          </a:prstGeom>
        </p:spPr>
      </p:pic>
      <p:pic>
        <p:nvPicPr>
          <p:cNvPr id="7" name="Picture 6" descr="A screenshot of a medical report&#10;&#10;Description automatically generated">
            <a:extLst>
              <a:ext uri="{FF2B5EF4-FFF2-40B4-BE49-F238E27FC236}">
                <a16:creationId xmlns:a16="http://schemas.microsoft.com/office/drawing/2014/main" id="{7EAE240E-F9C1-7A32-9B94-DD07ABADD295}"/>
              </a:ext>
            </a:extLst>
          </p:cNvPr>
          <p:cNvPicPr>
            <a:picLocks noChangeAspect="1"/>
          </p:cNvPicPr>
          <p:nvPr/>
        </p:nvPicPr>
        <p:blipFill>
          <a:blip r:embed="rId5"/>
          <a:stretch>
            <a:fillRect/>
          </a:stretch>
        </p:blipFill>
        <p:spPr>
          <a:xfrm>
            <a:off x="6096000" y="2635411"/>
            <a:ext cx="6030000" cy="2985178"/>
          </a:xfrm>
          <a:prstGeom prst="rect">
            <a:avLst/>
          </a:prstGeom>
        </p:spPr>
      </p:pic>
    </p:spTree>
    <p:extLst>
      <p:ext uri="{BB962C8B-B14F-4D97-AF65-F5344CB8AC3E}">
        <p14:creationId xmlns:p14="http://schemas.microsoft.com/office/powerpoint/2010/main" val="188824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37776B9-2FE7-4BBD-AC99-B8ED5A96660C}"/>
              </a:ext>
            </a:extLst>
          </p:cNvPr>
          <p:cNvPicPr>
            <a:picLocks noChangeAspect="1"/>
          </p:cNvPicPr>
          <p:nvPr/>
        </p:nvPicPr>
        <p:blipFill>
          <a:blip r:embed="rId3"/>
          <a:stretch>
            <a:fillRect/>
          </a:stretch>
        </p:blipFill>
        <p:spPr>
          <a:xfrm>
            <a:off x="48000" y="2643884"/>
            <a:ext cx="6012000" cy="2986232"/>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6" name="Picture 5" descr="A screenshot of a medical report&#10;&#10;Description automatically generated">
            <a:extLst>
              <a:ext uri="{FF2B5EF4-FFF2-40B4-BE49-F238E27FC236}">
                <a16:creationId xmlns:a16="http://schemas.microsoft.com/office/drawing/2014/main" id="{04E1F646-EB7F-C0CA-D356-B48B84E68BFE}"/>
              </a:ext>
            </a:extLst>
          </p:cNvPr>
          <p:cNvPicPr>
            <a:picLocks noChangeAspect="1"/>
          </p:cNvPicPr>
          <p:nvPr/>
        </p:nvPicPr>
        <p:blipFill>
          <a:blip r:embed="rId5"/>
          <a:stretch>
            <a:fillRect/>
          </a:stretch>
        </p:blipFill>
        <p:spPr>
          <a:xfrm>
            <a:off x="6096000" y="2628140"/>
            <a:ext cx="6036000" cy="3011721"/>
          </a:xfrm>
          <a:prstGeom prst="rect">
            <a:avLst/>
          </a:prstGeom>
        </p:spPr>
      </p:pic>
    </p:spTree>
    <p:extLst>
      <p:ext uri="{BB962C8B-B14F-4D97-AF65-F5344CB8AC3E}">
        <p14:creationId xmlns:p14="http://schemas.microsoft.com/office/powerpoint/2010/main" val="87248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4" name="Picture 3" descr="A screenshot of a report&#10;&#10;Description automatically generated">
            <a:extLst>
              <a:ext uri="{FF2B5EF4-FFF2-40B4-BE49-F238E27FC236}">
                <a16:creationId xmlns:a16="http://schemas.microsoft.com/office/drawing/2014/main" id="{93424F62-BE08-F21C-25E5-55C6F26F86C6}"/>
              </a:ext>
            </a:extLst>
          </p:cNvPr>
          <p:cNvPicPr>
            <a:picLocks noChangeAspect="1"/>
          </p:cNvPicPr>
          <p:nvPr/>
        </p:nvPicPr>
        <p:blipFill>
          <a:blip r:embed="rId4"/>
          <a:stretch>
            <a:fillRect/>
          </a:stretch>
        </p:blipFill>
        <p:spPr>
          <a:xfrm>
            <a:off x="3901473" y="1128000"/>
            <a:ext cx="4383053" cy="5598000"/>
          </a:xfrm>
          <a:prstGeom prst="rect">
            <a:avLst/>
          </a:prstGeom>
        </p:spPr>
      </p:pic>
    </p:spTree>
    <p:extLst>
      <p:ext uri="{BB962C8B-B14F-4D97-AF65-F5344CB8AC3E}">
        <p14:creationId xmlns:p14="http://schemas.microsoft.com/office/powerpoint/2010/main" val="5917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313220" y="277005"/>
            <a:ext cx="5565560" cy="1015663"/>
          </a:xfrm>
          <a:prstGeom prst="rect">
            <a:avLst/>
          </a:prstGeom>
          <a:noFill/>
        </p:spPr>
        <p:txBody>
          <a:bodyPr wrap="square" lIns="91440" tIns="45720" rIns="91440" bIns="45720" rtlCol="0" anchor="t">
            <a:spAutoFit/>
          </a:bodyPr>
          <a:lstStyle/>
          <a:p>
            <a:r>
              <a:rPr lang="en-US" sz="6000">
                <a:latin typeface="Aharoni"/>
                <a:cs typeface="Aharoni"/>
              </a:rPr>
              <a:t>Firebase API:</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3" name="Picture 2" descr="A screen shot of a computer program&#10;&#10;Description automatically generated">
            <a:extLst>
              <a:ext uri="{FF2B5EF4-FFF2-40B4-BE49-F238E27FC236}">
                <a16:creationId xmlns:a16="http://schemas.microsoft.com/office/drawing/2014/main" id="{1F96866B-26AB-354B-4A0E-0E3AE98F15B2}"/>
              </a:ext>
            </a:extLst>
          </p:cNvPr>
          <p:cNvPicPr>
            <a:picLocks noChangeAspect="1"/>
          </p:cNvPicPr>
          <p:nvPr/>
        </p:nvPicPr>
        <p:blipFill>
          <a:blip r:embed="rId5"/>
          <a:stretch>
            <a:fillRect/>
          </a:stretch>
        </p:blipFill>
        <p:spPr>
          <a:xfrm>
            <a:off x="2375876" y="1117833"/>
            <a:ext cx="6916105" cy="3080493"/>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2785526A-AB69-E01B-0E8D-5AB2E4E22447}"/>
              </a:ext>
            </a:extLst>
          </p:cNvPr>
          <p:cNvPicPr>
            <a:picLocks noChangeAspect="1"/>
          </p:cNvPicPr>
          <p:nvPr/>
        </p:nvPicPr>
        <p:blipFill>
          <a:blip r:embed="rId6"/>
          <a:stretch>
            <a:fillRect/>
          </a:stretch>
        </p:blipFill>
        <p:spPr>
          <a:xfrm>
            <a:off x="2375369" y="4201440"/>
            <a:ext cx="6924260" cy="2188662"/>
          </a:xfrm>
          <a:prstGeom prst="rect">
            <a:avLst/>
          </a:prstGeom>
        </p:spPr>
      </p:pic>
    </p:spTree>
    <p:extLst>
      <p:ext uri="{BB962C8B-B14F-4D97-AF65-F5344CB8AC3E}">
        <p14:creationId xmlns:p14="http://schemas.microsoft.com/office/powerpoint/2010/main" val="303417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4163568" y="277005"/>
            <a:ext cx="4450169" cy="1015663"/>
          </a:xfrm>
          <a:prstGeom prst="rect">
            <a:avLst/>
          </a:prstGeom>
          <a:noFill/>
        </p:spPr>
        <p:txBody>
          <a:bodyPr wrap="square" lIns="91440" tIns="45720" rIns="91440" bIns="45720" rtlCol="0" anchor="t">
            <a:spAutoFit/>
          </a:bodyPr>
          <a:lstStyle/>
          <a:p>
            <a:r>
              <a:rPr lang="en-US" sz="6000">
                <a:latin typeface="Aharoni"/>
                <a:cs typeface="Aharoni"/>
              </a:rPr>
              <a:t>Flask/Cors: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5" name="Picture 4" descr="A screenshot of a computer program&#10;&#10;Description automatically generated">
            <a:extLst>
              <a:ext uri="{FF2B5EF4-FFF2-40B4-BE49-F238E27FC236}">
                <a16:creationId xmlns:a16="http://schemas.microsoft.com/office/drawing/2014/main" id="{0B53AC7B-3F1C-A196-88D4-A3CE9F324D92}"/>
              </a:ext>
            </a:extLst>
          </p:cNvPr>
          <p:cNvPicPr>
            <a:picLocks noChangeAspect="1"/>
          </p:cNvPicPr>
          <p:nvPr/>
        </p:nvPicPr>
        <p:blipFill>
          <a:blip r:embed="rId5"/>
          <a:stretch>
            <a:fillRect/>
          </a:stretch>
        </p:blipFill>
        <p:spPr>
          <a:xfrm>
            <a:off x="1019398" y="1669774"/>
            <a:ext cx="5073202" cy="4048539"/>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30E6D276-D0AB-3B9B-7006-5E70C22B236F}"/>
              </a:ext>
            </a:extLst>
          </p:cNvPr>
          <p:cNvPicPr>
            <a:picLocks noChangeAspect="1"/>
          </p:cNvPicPr>
          <p:nvPr/>
        </p:nvPicPr>
        <p:blipFill>
          <a:blip r:embed="rId6"/>
          <a:stretch>
            <a:fillRect/>
          </a:stretch>
        </p:blipFill>
        <p:spPr>
          <a:xfrm>
            <a:off x="6173305" y="1667054"/>
            <a:ext cx="5080001" cy="4053978"/>
          </a:xfrm>
          <a:prstGeom prst="rect">
            <a:avLst/>
          </a:prstGeom>
        </p:spPr>
      </p:pic>
    </p:spTree>
    <p:extLst>
      <p:ext uri="{BB962C8B-B14F-4D97-AF65-F5344CB8AC3E}">
        <p14:creationId xmlns:p14="http://schemas.microsoft.com/office/powerpoint/2010/main" val="96062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54875" y="133440"/>
            <a:ext cx="8039297" cy="1015663"/>
          </a:xfrm>
          <a:prstGeom prst="rect">
            <a:avLst/>
          </a:prstGeom>
          <a:noFill/>
        </p:spPr>
        <p:txBody>
          <a:bodyPr wrap="square" lIns="91440" tIns="45720" rIns="91440" bIns="45720" rtlCol="0" anchor="t">
            <a:spAutoFit/>
          </a:bodyPr>
          <a:lstStyle/>
          <a:p>
            <a:pPr algn="ctr"/>
            <a:r>
              <a:rPr lang="en-US" sz="6000">
                <a:latin typeface="Aharoni"/>
                <a:cs typeface="Aharoni"/>
              </a:rPr>
              <a:t>Docker for CI/CD:</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3" name="Picture 2" descr="A screenshot of a computer&#10;&#10;Description automatically generated">
            <a:extLst>
              <a:ext uri="{FF2B5EF4-FFF2-40B4-BE49-F238E27FC236}">
                <a16:creationId xmlns:a16="http://schemas.microsoft.com/office/drawing/2014/main" id="{60C30787-4FEA-B046-C617-F54BE1E5F1C0}"/>
              </a:ext>
            </a:extLst>
          </p:cNvPr>
          <p:cNvPicPr>
            <a:picLocks noChangeAspect="1"/>
          </p:cNvPicPr>
          <p:nvPr/>
        </p:nvPicPr>
        <p:blipFill rotWithShape="1">
          <a:blip r:embed="rId5"/>
          <a:srcRect t="337" r="49577" b="97"/>
          <a:stretch/>
        </p:blipFill>
        <p:spPr>
          <a:xfrm>
            <a:off x="815695" y="1497514"/>
            <a:ext cx="4572741" cy="522986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50BC172-49FF-AEFD-5F96-FE94C4EF9504}"/>
              </a:ext>
            </a:extLst>
          </p:cNvPr>
          <p:cNvPicPr>
            <a:picLocks noChangeAspect="1"/>
          </p:cNvPicPr>
          <p:nvPr/>
        </p:nvPicPr>
        <p:blipFill rotWithShape="1">
          <a:blip r:embed="rId6"/>
          <a:srcRect t="520" r="44509" b="4977"/>
          <a:stretch/>
        </p:blipFill>
        <p:spPr>
          <a:xfrm>
            <a:off x="6608130" y="1528478"/>
            <a:ext cx="4576859" cy="5199931"/>
          </a:xfrm>
          <a:prstGeom prst="rect">
            <a:avLst/>
          </a:prstGeom>
        </p:spPr>
      </p:pic>
      <p:sp>
        <p:nvSpPr>
          <p:cNvPr id="5" name="TextBox 4">
            <a:extLst>
              <a:ext uri="{FF2B5EF4-FFF2-40B4-BE49-F238E27FC236}">
                <a16:creationId xmlns:a16="http://schemas.microsoft.com/office/drawing/2014/main" id="{CF864361-8A23-F69D-FCA3-A6619BEC529F}"/>
              </a:ext>
            </a:extLst>
          </p:cNvPr>
          <p:cNvSpPr txBox="1"/>
          <p:nvPr/>
        </p:nvSpPr>
        <p:spPr>
          <a:xfrm>
            <a:off x="2109759" y="1013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2</a:t>
            </a:r>
            <a:endParaRPr lang="en-US" sz="3200">
              <a:latin typeface="Aptos" panose="02110004020202020204"/>
            </a:endParaRPr>
          </a:p>
        </p:txBody>
      </p:sp>
      <p:sp>
        <p:nvSpPr>
          <p:cNvPr id="7" name="TextBox 6">
            <a:extLst>
              <a:ext uri="{FF2B5EF4-FFF2-40B4-BE49-F238E27FC236}">
                <a16:creationId xmlns:a16="http://schemas.microsoft.com/office/drawing/2014/main" id="{76B43951-DFA2-B889-5CFF-21FB6C57E13B}"/>
              </a:ext>
            </a:extLst>
          </p:cNvPr>
          <p:cNvSpPr txBox="1"/>
          <p:nvPr/>
        </p:nvSpPr>
        <p:spPr>
          <a:xfrm>
            <a:off x="7905759" y="977437"/>
            <a:ext cx="1988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3</a:t>
            </a:r>
            <a:endParaRPr lang="en-US" sz="3200">
              <a:latin typeface="Aptos" panose="02110004020202020204"/>
            </a:endParaRPr>
          </a:p>
        </p:txBody>
      </p:sp>
    </p:spTree>
    <p:extLst>
      <p:ext uri="{BB962C8B-B14F-4D97-AF65-F5344CB8AC3E}">
        <p14:creationId xmlns:p14="http://schemas.microsoft.com/office/powerpoint/2010/main" val="29960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54875" y="133440"/>
            <a:ext cx="8039297" cy="1015663"/>
          </a:xfrm>
          <a:prstGeom prst="rect">
            <a:avLst/>
          </a:prstGeom>
          <a:noFill/>
        </p:spPr>
        <p:txBody>
          <a:bodyPr wrap="square" lIns="91440" tIns="45720" rIns="91440" bIns="45720" rtlCol="0" anchor="t">
            <a:spAutoFit/>
          </a:bodyPr>
          <a:lstStyle/>
          <a:p>
            <a:pPr algn="ctr"/>
            <a:r>
              <a:rPr lang="en-US" sz="6000">
                <a:latin typeface="Aharoni"/>
                <a:cs typeface="Aharoni"/>
              </a:rPr>
              <a:t>Docker:</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pic>
        <p:nvPicPr>
          <p:cNvPr id="4" name="Picture 3" descr="A screenshot of a device&#10;&#10;Description automatically generated">
            <a:extLst>
              <a:ext uri="{FF2B5EF4-FFF2-40B4-BE49-F238E27FC236}">
                <a16:creationId xmlns:a16="http://schemas.microsoft.com/office/drawing/2014/main" id="{570CABD3-4478-7E12-D92D-E45605CCBD08}"/>
              </a:ext>
            </a:extLst>
          </p:cNvPr>
          <p:cNvPicPr>
            <a:picLocks noChangeAspect="1"/>
          </p:cNvPicPr>
          <p:nvPr/>
        </p:nvPicPr>
        <p:blipFill>
          <a:blip r:embed="rId5"/>
          <a:stretch>
            <a:fillRect/>
          </a:stretch>
        </p:blipFill>
        <p:spPr>
          <a:xfrm>
            <a:off x="582000" y="1545504"/>
            <a:ext cx="11028000" cy="4750993"/>
          </a:xfrm>
          <a:prstGeom prst="rect">
            <a:avLst/>
          </a:prstGeom>
        </p:spPr>
      </p:pic>
    </p:spTree>
    <p:extLst>
      <p:ext uri="{BB962C8B-B14F-4D97-AF65-F5344CB8AC3E}">
        <p14:creationId xmlns:p14="http://schemas.microsoft.com/office/powerpoint/2010/main" val="71512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C2B60D97-E9E2-6633-13F5-1A5AC23852C6}"/>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077AD19E-A9B9-41F8-2A36-C573EDB525B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98883" cy="1292668"/>
          </a:xfrm>
          <a:prstGeom prst="rect">
            <a:avLst/>
          </a:prstGeom>
          <a:solidFill>
            <a:schemeClr val="tx1"/>
          </a:solidFill>
        </p:spPr>
      </p:pic>
      <p:sp>
        <p:nvSpPr>
          <p:cNvPr id="8" name="TextBox 7">
            <a:extLst>
              <a:ext uri="{FF2B5EF4-FFF2-40B4-BE49-F238E27FC236}">
                <a16:creationId xmlns:a16="http://schemas.microsoft.com/office/drawing/2014/main" id="{C87D3BB8-8430-B834-446D-A1BB6F50130D}"/>
              </a:ext>
            </a:extLst>
          </p:cNvPr>
          <p:cNvSpPr txBox="1"/>
          <p:nvPr/>
        </p:nvSpPr>
        <p:spPr>
          <a:xfrm>
            <a:off x="2559844" y="277005"/>
            <a:ext cx="7072312"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Problem Statement</a:t>
            </a:r>
          </a:p>
        </p:txBody>
      </p:sp>
      <p:sp>
        <p:nvSpPr>
          <p:cNvPr id="9" name="TextBox 8">
            <a:extLst>
              <a:ext uri="{FF2B5EF4-FFF2-40B4-BE49-F238E27FC236}">
                <a16:creationId xmlns:a16="http://schemas.microsoft.com/office/drawing/2014/main" id="{29BA96DB-9ECE-9A05-DCA8-58548AC738AB}"/>
              </a:ext>
            </a:extLst>
          </p:cNvPr>
          <p:cNvSpPr txBox="1"/>
          <p:nvPr/>
        </p:nvSpPr>
        <p:spPr>
          <a:xfrm>
            <a:off x="781050" y="1867918"/>
            <a:ext cx="10629900" cy="3046988"/>
          </a:xfrm>
          <a:prstGeom prst="rect">
            <a:avLst/>
          </a:prstGeom>
          <a:noFill/>
        </p:spPr>
        <p:txBody>
          <a:bodyPr wrap="square" rtlCol="0">
            <a:spAutoFit/>
          </a:bodyPr>
          <a:lstStyle/>
          <a:p>
            <a:r>
              <a:rPr lang="en-US" sz="3200"/>
              <a:t>Currently, x-ray machines are widely available; however, clinical chest x-ray images can be challenging to read and diagnose. Furthermore, x-rays are not a priority for radiologists, as they tend to focus more on CT images and MRIs. CT scans are both harmful and expensive, in addition to being time consuming.</a:t>
            </a:r>
          </a:p>
        </p:txBody>
      </p:sp>
    </p:spTree>
    <p:extLst>
      <p:ext uri="{BB962C8B-B14F-4D97-AF65-F5344CB8AC3E}">
        <p14:creationId xmlns:p14="http://schemas.microsoft.com/office/powerpoint/2010/main" val="29191092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pic>
        <p:nvPicPr>
          <p:cNvPr id="4" name="Online Media 3" title="MedX-MVP-Sprint 3">
            <a:hlinkClick r:id="" action="ppaction://media"/>
            <a:extLst>
              <a:ext uri="{FF2B5EF4-FFF2-40B4-BE49-F238E27FC236}">
                <a16:creationId xmlns:a16="http://schemas.microsoft.com/office/drawing/2014/main" id="{9DF70220-0FCF-C025-D97D-61091E0B829C}"/>
              </a:ext>
            </a:extLst>
          </p:cNvPr>
          <p:cNvPicPr>
            <a:picLocks noRot="1" noChangeAspect="1"/>
          </p:cNvPicPr>
          <p:nvPr>
            <a:videoFile r:link="rId1"/>
          </p:nvPr>
        </p:nvPicPr>
        <p:blipFill>
          <a:blip r:embed="rId4"/>
          <a:stretch>
            <a:fillRect/>
          </a:stretch>
        </p:blipFill>
        <p:spPr>
          <a:xfrm>
            <a:off x="1256767" y="1294377"/>
            <a:ext cx="9710738" cy="5486400"/>
          </a:xfrm>
          <a:prstGeom prst="rect">
            <a:avLst/>
          </a:prstGeom>
        </p:spPr>
      </p:pic>
      <p:sp>
        <p:nvSpPr>
          <p:cNvPr id="2" name="TextBox 1">
            <a:extLst>
              <a:ext uri="{FF2B5EF4-FFF2-40B4-BE49-F238E27FC236}">
                <a16:creationId xmlns:a16="http://schemas.microsoft.com/office/drawing/2014/main" id="{D7ACA831-7078-5D45-5E2A-D720D30A45E5}"/>
              </a:ext>
            </a:extLst>
          </p:cNvPr>
          <p:cNvSpPr txBox="1"/>
          <p:nvPr/>
        </p:nvSpPr>
        <p:spPr>
          <a:xfrm>
            <a:off x="1903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Live Application Demo:</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Tree>
    <p:extLst>
      <p:ext uri="{BB962C8B-B14F-4D97-AF65-F5344CB8AC3E}">
        <p14:creationId xmlns:p14="http://schemas.microsoft.com/office/powerpoint/2010/main" val="380874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pPr algn="ctr"/>
            <a:r>
              <a:rPr lang="en-US" sz="6000">
                <a:latin typeface="Aharoni"/>
                <a:cs typeface="Aharoni"/>
              </a:rPr>
              <a:t>Next Steps:</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15498320-8E8B-F42B-43A3-8EF36ED90BB6}"/>
              </a:ext>
            </a:extLst>
          </p:cNvPr>
          <p:cNvSpPr txBox="1"/>
          <p:nvPr/>
        </p:nvSpPr>
        <p:spPr>
          <a:xfrm>
            <a:off x="1024328" y="1948721"/>
            <a:ext cx="1066799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600"/>
              <a:t>Notify the user when the status of the report is updated </a:t>
            </a:r>
          </a:p>
          <a:p>
            <a:pPr marL="285750" indent="-285750">
              <a:buFont typeface="Calibri"/>
              <a:buChar char="-"/>
            </a:pPr>
            <a:r>
              <a:rPr lang="en-US" sz="3600"/>
              <a:t>Create multiple user sessions</a:t>
            </a:r>
          </a:p>
          <a:p>
            <a:pPr marL="285750" indent="-285750">
              <a:buFont typeface="Calibri"/>
              <a:buChar char="-"/>
            </a:pPr>
            <a:r>
              <a:rPr lang="en-US" sz="3600"/>
              <a:t>Provide a friendly definition of the medical term</a:t>
            </a:r>
          </a:p>
          <a:p>
            <a:pPr marL="285750" indent="-285750">
              <a:buFont typeface="Calibri"/>
              <a:buChar char="-"/>
            </a:pPr>
            <a:r>
              <a:rPr lang="en-US" sz="3600"/>
              <a:t>Create a registration page </a:t>
            </a:r>
          </a:p>
          <a:p>
            <a:pPr marL="285750" indent="-285750">
              <a:buFont typeface="Calibri"/>
              <a:buChar char="-"/>
            </a:pPr>
            <a:endParaRPr lang="en-US" sz="4000"/>
          </a:p>
        </p:txBody>
      </p:sp>
    </p:spTree>
    <p:extLst>
      <p:ext uri="{BB962C8B-B14F-4D97-AF65-F5344CB8AC3E}">
        <p14:creationId xmlns:p14="http://schemas.microsoft.com/office/powerpoint/2010/main" val="221362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07AE4100-F64D-EB2D-30A9-E8F9493E6E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535E15-7917-AFDA-F854-75D1EEB0479C}"/>
              </a:ext>
            </a:extLst>
          </p:cNvPr>
          <p:cNvSpPr txBox="1"/>
          <p:nvPr/>
        </p:nvSpPr>
        <p:spPr>
          <a:xfrm>
            <a:off x="3372734" y="270691"/>
            <a:ext cx="5446531" cy="1015663"/>
          </a:xfrm>
          <a:prstGeom prst="rect">
            <a:avLst/>
          </a:prstGeom>
          <a:noFill/>
        </p:spPr>
        <p:txBody>
          <a:bodyPr wrap="square" rtlCol="0">
            <a:spAutoFit/>
          </a:bodyPr>
          <a:lstStyle/>
          <a:p>
            <a:pPr algn="ctr"/>
            <a:r>
              <a:rPr lang="en-US" sz="6000" err="1">
                <a:latin typeface="Aharoni" panose="02010803020104030203" pitchFamily="2" charset="-79"/>
                <a:cs typeface="Aharoni" panose="02010803020104030203" pitchFamily="2" charset="-79"/>
              </a:rPr>
              <a:t>Wikipage</a:t>
            </a:r>
            <a:r>
              <a:rPr lang="en-US" sz="6000">
                <a:latin typeface="Aharoni" panose="02010803020104030203" pitchFamily="2" charset="-79"/>
                <a:cs typeface="Aharoni" panose="02010803020104030203" pitchFamily="2" charset="-79"/>
              </a:rPr>
              <a:t> Link</a:t>
            </a:r>
          </a:p>
        </p:txBody>
      </p:sp>
      <p:pic>
        <p:nvPicPr>
          <p:cNvPr id="5" name="Picture 4" descr="A logo with a black background&#10;&#10;Description automatically generated">
            <a:extLst>
              <a:ext uri="{FF2B5EF4-FFF2-40B4-BE49-F238E27FC236}">
                <a16:creationId xmlns:a16="http://schemas.microsoft.com/office/drawing/2014/main" id="{0AE02BF2-F571-2314-2E8E-024AE696B77F}"/>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2" name="TextBox 1">
            <a:extLst>
              <a:ext uri="{FF2B5EF4-FFF2-40B4-BE49-F238E27FC236}">
                <a16:creationId xmlns:a16="http://schemas.microsoft.com/office/drawing/2014/main" id="{5BE53F88-DC3E-46DA-0300-80F69A818E11}"/>
              </a:ext>
            </a:extLst>
          </p:cNvPr>
          <p:cNvSpPr txBox="1"/>
          <p:nvPr/>
        </p:nvSpPr>
        <p:spPr>
          <a:xfrm>
            <a:off x="1614768" y="3105150"/>
            <a:ext cx="8956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Berlin Sans FB"/>
                <a:hlinkClick r:id="rId4"/>
              </a:rPr>
              <a:t>https://github.com/htmw/2024S-Med-X/wiki</a:t>
            </a:r>
            <a:r>
              <a:rPr lang="en-US" sz="3600">
                <a:latin typeface="Berlin Sans FB"/>
              </a:rPr>
              <a:t>  </a:t>
            </a:r>
          </a:p>
        </p:txBody>
      </p:sp>
    </p:spTree>
    <p:extLst>
      <p:ext uri="{BB962C8B-B14F-4D97-AF65-F5344CB8AC3E}">
        <p14:creationId xmlns:p14="http://schemas.microsoft.com/office/powerpoint/2010/main" val="1177391110"/>
      </p:ext>
    </p:extLst>
  </p:cSld>
  <p:clrMapOvr>
    <a:masterClrMapping/>
  </p:clrMapOvr>
  <p:transition spd="slow">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E76FC-68F4-382B-BA75-2BB960F7D7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03E9CDD-2551-6BC1-380B-C7CEAE96E834}"/>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6234443-23E4-19E8-5905-9A7C476238B7}"/>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15" name="Freeform 14">
            <a:extLst>
              <a:ext uri="{FF2B5EF4-FFF2-40B4-BE49-F238E27FC236}">
                <a16:creationId xmlns:a16="http://schemas.microsoft.com/office/drawing/2014/main" id="{BBFFCBC9-3E83-286B-268D-9C4DBEC5A176}"/>
              </a:ext>
            </a:extLst>
          </p:cNvPr>
          <p:cNvSpPr/>
          <p:nvPr/>
        </p:nvSpPr>
        <p:spPr>
          <a:xfrm>
            <a:off x="5350476" y="0"/>
            <a:ext cx="6841524" cy="6858000"/>
          </a:xfrm>
          <a:custGeom>
            <a:avLst/>
            <a:gdLst/>
            <a:ahLst/>
            <a:cxnLst/>
            <a:rect l="l" t="t" r="r" b="b"/>
            <a:pathLst>
              <a:path w="6841524" h="6858000">
                <a:moveTo>
                  <a:pt x="5019380" y="5428389"/>
                </a:moveTo>
                <a:cubicBezTo>
                  <a:pt x="5061449" y="5428389"/>
                  <a:pt x="5094588" y="5437120"/>
                  <a:pt x="5118798" y="5454582"/>
                </a:cubicBezTo>
                <a:lnTo>
                  <a:pt x="5118798" y="5700447"/>
                </a:lnTo>
                <a:cubicBezTo>
                  <a:pt x="5108876" y="5723068"/>
                  <a:pt x="5094985" y="5740630"/>
                  <a:pt x="5077126" y="5753132"/>
                </a:cubicBezTo>
                <a:cubicBezTo>
                  <a:pt x="5059266" y="5765633"/>
                  <a:pt x="5034858" y="5771884"/>
                  <a:pt x="5003902" y="5771884"/>
                </a:cubicBezTo>
                <a:cubicBezTo>
                  <a:pt x="4963024" y="5771884"/>
                  <a:pt x="4931770" y="5758886"/>
                  <a:pt x="4910140" y="5732891"/>
                </a:cubicBezTo>
                <a:cubicBezTo>
                  <a:pt x="4888511" y="5706896"/>
                  <a:pt x="4877696" y="5668895"/>
                  <a:pt x="4877696" y="5618889"/>
                </a:cubicBezTo>
                <a:cubicBezTo>
                  <a:pt x="4877696" y="5491889"/>
                  <a:pt x="4924924" y="5428389"/>
                  <a:pt x="5019380" y="5428389"/>
                </a:cubicBezTo>
                <a:close/>
                <a:moveTo>
                  <a:pt x="2445250" y="5411720"/>
                </a:moveTo>
                <a:cubicBezTo>
                  <a:pt x="2479381" y="5411720"/>
                  <a:pt x="2505575" y="5420947"/>
                  <a:pt x="2523831" y="5439402"/>
                </a:cubicBezTo>
                <a:cubicBezTo>
                  <a:pt x="2542087" y="5457857"/>
                  <a:pt x="2551215" y="5481967"/>
                  <a:pt x="2551215" y="5511732"/>
                </a:cubicBezTo>
                <a:cubicBezTo>
                  <a:pt x="2551215" y="5522051"/>
                  <a:pt x="2548933" y="5529294"/>
                  <a:pt x="2544369" y="5533461"/>
                </a:cubicBezTo>
                <a:cubicBezTo>
                  <a:pt x="2539805" y="5537629"/>
                  <a:pt x="2531967" y="5539712"/>
                  <a:pt x="2520854" y="5539712"/>
                </a:cubicBezTo>
                <a:lnTo>
                  <a:pt x="2326783" y="5539712"/>
                </a:lnTo>
                <a:cubicBezTo>
                  <a:pt x="2331545" y="5500422"/>
                  <a:pt x="2343451" y="5469267"/>
                  <a:pt x="2362501" y="5446248"/>
                </a:cubicBezTo>
                <a:cubicBezTo>
                  <a:pt x="2381551" y="5423229"/>
                  <a:pt x="2409134" y="5411720"/>
                  <a:pt x="2445250" y="5411720"/>
                </a:cubicBezTo>
                <a:close/>
                <a:moveTo>
                  <a:pt x="3645400" y="5299801"/>
                </a:moveTo>
                <a:cubicBezTo>
                  <a:pt x="3633493" y="5299801"/>
                  <a:pt x="3625060" y="5302083"/>
                  <a:pt x="3620099" y="5306647"/>
                </a:cubicBezTo>
                <a:cubicBezTo>
                  <a:pt x="3615138" y="5311211"/>
                  <a:pt x="3612657" y="5319447"/>
                  <a:pt x="3612657" y="5331353"/>
                </a:cubicBezTo>
                <a:lnTo>
                  <a:pt x="3612657" y="5877850"/>
                </a:lnTo>
                <a:cubicBezTo>
                  <a:pt x="3612657" y="5889756"/>
                  <a:pt x="3615138" y="5897991"/>
                  <a:pt x="3620099" y="5902555"/>
                </a:cubicBezTo>
                <a:cubicBezTo>
                  <a:pt x="3625060" y="5907119"/>
                  <a:pt x="3633493" y="5909401"/>
                  <a:pt x="3645400" y="5909401"/>
                </a:cubicBezTo>
                <a:lnTo>
                  <a:pt x="3768034" y="5909401"/>
                </a:lnTo>
                <a:cubicBezTo>
                  <a:pt x="3779940" y="5909401"/>
                  <a:pt x="3788374" y="5907119"/>
                  <a:pt x="3793334" y="5902555"/>
                </a:cubicBezTo>
                <a:cubicBezTo>
                  <a:pt x="3798295" y="5897991"/>
                  <a:pt x="3800776" y="5889756"/>
                  <a:pt x="3800776" y="5877850"/>
                </a:cubicBezTo>
                <a:lnTo>
                  <a:pt x="3800776" y="5331353"/>
                </a:lnTo>
                <a:cubicBezTo>
                  <a:pt x="3800776" y="5319447"/>
                  <a:pt x="3798295" y="5311211"/>
                  <a:pt x="3793334" y="5306647"/>
                </a:cubicBezTo>
                <a:cubicBezTo>
                  <a:pt x="3788374" y="5302083"/>
                  <a:pt x="3779940" y="5299801"/>
                  <a:pt x="3768034" y="5299801"/>
                </a:cubicBezTo>
                <a:close/>
                <a:moveTo>
                  <a:pt x="835525" y="5299801"/>
                </a:moveTo>
                <a:cubicBezTo>
                  <a:pt x="823618" y="5299801"/>
                  <a:pt x="815185" y="5302083"/>
                  <a:pt x="810224" y="5306647"/>
                </a:cubicBezTo>
                <a:cubicBezTo>
                  <a:pt x="805263" y="5311211"/>
                  <a:pt x="802782" y="5319447"/>
                  <a:pt x="802782" y="5331353"/>
                </a:cubicBezTo>
                <a:lnTo>
                  <a:pt x="802782" y="5877850"/>
                </a:lnTo>
                <a:cubicBezTo>
                  <a:pt x="802782" y="5889756"/>
                  <a:pt x="805263" y="5897991"/>
                  <a:pt x="810224" y="5902555"/>
                </a:cubicBezTo>
                <a:cubicBezTo>
                  <a:pt x="815185" y="5907119"/>
                  <a:pt x="823618" y="5909401"/>
                  <a:pt x="835525" y="5909401"/>
                </a:cubicBezTo>
                <a:lnTo>
                  <a:pt x="958159" y="5909401"/>
                </a:lnTo>
                <a:cubicBezTo>
                  <a:pt x="970065" y="5909401"/>
                  <a:pt x="978499" y="5907119"/>
                  <a:pt x="983460" y="5902555"/>
                </a:cubicBezTo>
                <a:cubicBezTo>
                  <a:pt x="988421" y="5897991"/>
                  <a:pt x="990901" y="5889756"/>
                  <a:pt x="990901" y="5877850"/>
                </a:cubicBezTo>
                <a:lnTo>
                  <a:pt x="990901" y="5331353"/>
                </a:lnTo>
                <a:cubicBezTo>
                  <a:pt x="990901" y="5319447"/>
                  <a:pt x="988421" y="5311211"/>
                  <a:pt x="983460" y="5306647"/>
                </a:cubicBezTo>
                <a:cubicBezTo>
                  <a:pt x="978499" y="5302083"/>
                  <a:pt x="970065" y="5299801"/>
                  <a:pt x="958159" y="5299801"/>
                </a:cubicBezTo>
                <a:close/>
                <a:moveTo>
                  <a:pt x="2446440" y="5284918"/>
                </a:moveTo>
                <a:cubicBezTo>
                  <a:pt x="2384528" y="5284918"/>
                  <a:pt x="2330751" y="5297420"/>
                  <a:pt x="2285111" y="5322423"/>
                </a:cubicBezTo>
                <a:cubicBezTo>
                  <a:pt x="2239470" y="5347426"/>
                  <a:pt x="2204148" y="5384534"/>
                  <a:pt x="2179145" y="5433747"/>
                </a:cubicBezTo>
                <a:cubicBezTo>
                  <a:pt x="2154142" y="5482959"/>
                  <a:pt x="2141640" y="5543086"/>
                  <a:pt x="2141640" y="5614126"/>
                </a:cubicBezTo>
                <a:cubicBezTo>
                  <a:pt x="2141640" y="5718901"/>
                  <a:pt x="2170811" y="5796788"/>
                  <a:pt x="2229151" y="5847786"/>
                </a:cubicBezTo>
                <a:cubicBezTo>
                  <a:pt x="2287492" y="5898785"/>
                  <a:pt x="2368851" y="5924284"/>
                  <a:pt x="2473229" y="5924284"/>
                </a:cubicBezTo>
                <a:cubicBezTo>
                  <a:pt x="2572448" y="5924284"/>
                  <a:pt x="2648053" y="5905432"/>
                  <a:pt x="2700043" y="5867729"/>
                </a:cubicBezTo>
                <a:cubicBezTo>
                  <a:pt x="2702821" y="5865745"/>
                  <a:pt x="2705004" y="5863860"/>
                  <a:pt x="2706592" y="5862074"/>
                </a:cubicBezTo>
                <a:cubicBezTo>
                  <a:pt x="2708179" y="5860288"/>
                  <a:pt x="2709767" y="5858006"/>
                  <a:pt x="2711354" y="5855228"/>
                </a:cubicBezTo>
                <a:cubicBezTo>
                  <a:pt x="2717704" y="5841337"/>
                  <a:pt x="2723260" y="5823478"/>
                  <a:pt x="2728023" y="5801650"/>
                </a:cubicBezTo>
                <a:cubicBezTo>
                  <a:pt x="2730007" y="5792125"/>
                  <a:pt x="2731000" y="5784782"/>
                  <a:pt x="2731000" y="5779623"/>
                </a:cubicBezTo>
                <a:cubicBezTo>
                  <a:pt x="2731000" y="5770495"/>
                  <a:pt x="2726039" y="5763351"/>
                  <a:pt x="2716117" y="5758192"/>
                </a:cubicBezTo>
                <a:cubicBezTo>
                  <a:pt x="2702226" y="5750651"/>
                  <a:pt x="2687839" y="5745293"/>
                  <a:pt x="2672957" y="5742118"/>
                </a:cubicBezTo>
                <a:cubicBezTo>
                  <a:pt x="2658074" y="5738943"/>
                  <a:pt x="2646068" y="5737356"/>
                  <a:pt x="2636940" y="5737356"/>
                </a:cubicBezTo>
                <a:cubicBezTo>
                  <a:pt x="2632971" y="5737356"/>
                  <a:pt x="2629598" y="5737852"/>
                  <a:pt x="2626820" y="5738844"/>
                </a:cubicBezTo>
                <a:cubicBezTo>
                  <a:pt x="2624042" y="5739836"/>
                  <a:pt x="2620470" y="5741920"/>
                  <a:pt x="2616104" y="5745095"/>
                </a:cubicBezTo>
                <a:cubicBezTo>
                  <a:pt x="2577607" y="5773273"/>
                  <a:pt x="2532959" y="5787362"/>
                  <a:pt x="2482159" y="5787362"/>
                </a:cubicBezTo>
                <a:cubicBezTo>
                  <a:pt x="2435725" y="5787362"/>
                  <a:pt x="2399113" y="5776547"/>
                  <a:pt x="2372324" y="5754918"/>
                </a:cubicBezTo>
                <a:cubicBezTo>
                  <a:pt x="2345535" y="5733288"/>
                  <a:pt x="2330751" y="5702232"/>
                  <a:pt x="2327973" y="5661751"/>
                </a:cubicBezTo>
                <a:lnTo>
                  <a:pt x="2583362" y="5661751"/>
                </a:lnTo>
                <a:cubicBezTo>
                  <a:pt x="2631384" y="5661751"/>
                  <a:pt x="2667103" y="5652127"/>
                  <a:pt x="2690518" y="5632879"/>
                </a:cubicBezTo>
                <a:cubicBezTo>
                  <a:pt x="2713934" y="5613630"/>
                  <a:pt x="2725642" y="5580987"/>
                  <a:pt x="2725642" y="5534950"/>
                </a:cubicBezTo>
                <a:cubicBezTo>
                  <a:pt x="2725642" y="5486134"/>
                  <a:pt x="2714728" y="5442875"/>
                  <a:pt x="2692900" y="5405172"/>
                </a:cubicBezTo>
                <a:cubicBezTo>
                  <a:pt x="2671071" y="5367468"/>
                  <a:pt x="2639123" y="5338000"/>
                  <a:pt x="2597054" y="5316768"/>
                </a:cubicBezTo>
                <a:cubicBezTo>
                  <a:pt x="2554985" y="5295535"/>
                  <a:pt x="2504781" y="5284918"/>
                  <a:pt x="2446440" y="5284918"/>
                </a:cubicBezTo>
                <a:close/>
                <a:moveTo>
                  <a:pt x="1384998" y="5284918"/>
                </a:moveTo>
                <a:cubicBezTo>
                  <a:pt x="1339357" y="5284918"/>
                  <a:pt x="1296991" y="5291864"/>
                  <a:pt x="1257899" y="5305754"/>
                </a:cubicBezTo>
                <a:cubicBezTo>
                  <a:pt x="1218807" y="5319645"/>
                  <a:pt x="1187156" y="5341175"/>
                  <a:pt x="1162946" y="5370346"/>
                </a:cubicBezTo>
                <a:cubicBezTo>
                  <a:pt x="1138737" y="5399516"/>
                  <a:pt x="1126632" y="5435731"/>
                  <a:pt x="1126632" y="5478990"/>
                </a:cubicBezTo>
                <a:cubicBezTo>
                  <a:pt x="1126632" y="5511534"/>
                  <a:pt x="1132288" y="5538819"/>
                  <a:pt x="1143599" y="5560846"/>
                </a:cubicBezTo>
                <a:cubicBezTo>
                  <a:pt x="1154910" y="5582872"/>
                  <a:pt x="1171579" y="5601426"/>
                  <a:pt x="1193605" y="5616507"/>
                </a:cubicBezTo>
                <a:cubicBezTo>
                  <a:pt x="1215632" y="5631589"/>
                  <a:pt x="1244306" y="5645479"/>
                  <a:pt x="1279628" y="5658179"/>
                </a:cubicBezTo>
                <a:cubicBezTo>
                  <a:pt x="1319315" y="5672467"/>
                  <a:pt x="1347394" y="5683182"/>
                  <a:pt x="1363864" y="5690326"/>
                </a:cubicBezTo>
                <a:cubicBezTo>
                  <a:pt x="1380335" y="5697470"/>
                  <a:pt x="1392241" y="5704812"/>
                  <a:pt x="1399583" y="5712353"/>
                </a:cubicBezTo>
                <a:cubicBezTo>
                  <a:pt x="1406925" y="5719893"/>
                  <a:pt x="1410596" y="5729418"/>
                  <a:pt x="1410596" y="5740928"/>
                </a:cubicBezTo>
                <a:cubicBezTo>
                  <a:pt x="1410596" y="5757597"/>
                  <a:pt x="1402361" y="5770495"/>
                  <a:pt x="1385891" y="5779623"/>
                </a:cubicBezTo>
                <a:cubicBezTo>
                  <a:pt x="1369421" y="5788751"/>
                  <a:pt x="1347692" y="5793315"/>
                  <a:pt x="1320704" y="5793315"/>
                </a:cubicBezTo>
                <a:cubicBezTo>
                  <a:pt x="1274270" y="5793315"/>
                  <a:pt x="1234185" y="5777242"/>
                  <a:pt x="1200451" y="5745095"/>
                </a:cubicBezTo>
                <a:cubicBezTo>
                  <a:pt x="1194895" y="5739539"/>
                  <a:pt x="1189934" y="5736761"/>
                  <a:pt x="1185568" y="5736761"/>
                </a:cubicBezTo>
                <a:cubicBezTo>
                  <a:pt x="1180409" y="5736761"/>
                  <a:pt x="1175448" y="5740332"/>
                  <a:pt x="1170686" y="5747476"/>
                </a:cubicBezTo>
                <a:lnTo>
                  <a:pt x="1109964" y="5837368"/>
                </a:lnTo>
                <a:cubicBezTo>
                  <a:pt x="1107979" y="5840543"/>
                  <a:pt x="1106987" y="5843917"/>
                  <a:pt x="1106987" y="5847489"/>
                </a:cubicBezTo>
                <a:cubicBezTo>
                  <a:pt x="1106987" y="5852251"/>
                  <a:pt x="1108773" y="5856418"/>
                  <a:pt x="1112345" y="5859990"/>
                </a:cubicBezTo>
                <a:cubicBezTo>
                  <a:pt x="1159176" y="5902853"/>
                  <a:pt x="1230018" y="5924284"/>
                  <a:pt x="1324871" y="5924284"/>
                </a:cubicBezTo>
                <a:cubicBezTo>
                  <a:pt x="1372496" y="5924284"/>
                  <a:pt x="1416649" y="5917339"/>
                  <a:pt x="1457329" y="5903448"/>
                </a:cubicBezTo>
                <a:cubicBezTo>
                  <a:pt x="1498008" y="5889557"/>
                  <a:pt x="1531048" y="5867531"/>
                  <a:pt x="1556448" y="5837368"/>
                </a:cubicBezTo>
                <a:cubicBezTo>
                  <a:pt x="1581848" y="5807206"/>
                  <a:pt x="1594548" y="5769106"/>
                  <a:pt x="1594548" y="5723068"/>
                </a:cubicBezTo>
                <a:cubicBezTo>
                  <a:pt x="1594548" y="5687350"/>
                  <a:pt x="1588099" y="5658378"/>
                  <a:pt x="1575200" y="5636153"/>
                </a:cubicBezTo>
                <a:cubicBezTo>
                  <a:pt x="1562302" y="5613928"/>
                  <a:pt x="1544443" y="5596168"/>
                  <a:pt x="1521622" y="5582872"/>
                </a:cubicBezTo>
                <a:cubicBezTo>
                  <a:pt x="1498802" y="5569577"/>
                  <a:pt x="1468143" y="5556182"/>
                  <a:pt x="1429647" y="5542689"/>
                </a:cubicBezTo>
                <a:cubicBezTo>
                  <a:pt x="1395515" y="5530782"/>
                  <a:pt x="1371008" y="5521654"/>
                  <a:pt x="1356125" y="5515304"/>
                </a:cubicBezTo>
                <a:cubicBezTo>
                  <a:pt x="1341243" y="5508954"/>
                  <a:pt x="1329932" y="5501711"/>
                  <a:pt x="1322193" y="5493575"/>
                </a:cubicBezTo>
                <a:cubicBezTo>
                  <a:pt x="1314454" y="5485440"/>
                  <a:pt x="1310584" y="5475220"/>
                  <a:pt x="1310584" y="5462917"/>
                </a:cubicBezTo>
                <a:cubicBezTo>
                  <a:pt x="1310584" y="5431564"/>
                  <a:pt x="1335786" y="5415887"/>
                  <a:pt x="1386189" y="5415887"/>
                </a:cubicBezTo>
                <a:cubicBezTo>
                  <a:pt x="1418336" y="5415887"/>
                  <a:pt x="1444331" y="5425214"/>
                  <a:pt x="1464175" y="5443867"/>
                </a:cubicBezTo>
                <a:cubicBezTo>
                  <a:pt x="1470128" y="5449820"/>
                  <a:pt x="1474890" y="5452797"/>
                  <a:pt x="1478462" y="5452797"/>
                </a:cubicBezTo>
                <a:cubicBezTo>
                  <a:pt x="1486003" y="5452797"/>
                  <a:pt x="1498802" y="5450316"/>
                  <a:pt x="1516860" y="5445355"/>
                </a:cubicBezTo>
                <a:cubicBezTo>
                  <a:pt x="1534918" y="5440394"/>
                  <a:pt x="1547717" y="5435929"/>
                  <a:pt x="1555258" y="5431961"/>
                </a:cubicBezTo>
                <a:cubicBezTo>
                  <a:pt x="1563195" y="5427595"/>
                  <a:pt x="1567164" y="5420253"/>
                  <a:pt x="1567164" y="5409934"/>
                </a:cubicBezTo>
                <a:lnTo>
                  <a:pt x="1566568" y="5402790"/>
                </a:lnTo>
                <a:cubicBezTo>
                  <a:pt x="1563790" y="5377390"/>
                  <a:pt x="1559821" y="5356951"/>
                  <a:pt x="1554662" y="5341473"/>
                </a:cubicBezTo>
                <a:cubicBezTo>
                  <a:pt x="1553472" y="5337504"/>
                  <a:pt x="1551983" y="5334329"/>
                  <a:pt x="1550197" y="5331948"/>
                </a:cubicBezTo>
                <a:cubicBezTo>
                  <a:pt x="1548411" y="5329567"/>
                  <a:pt x="1545732" y="5326789"/>
                  <a:pt x="1542161" y="5323614"/>
                </a:cubicBezTo>
                <a:cubicBezTo>
                  <a:pt x="1513586" y="5297817"/>
                  <a:pt x="1461198" y="5284918"/>
                  <a:pt x="1384998" y="5284918"/>
                </a:cubicBezTo>
                <a:close/>
                <a:moveTo>
                  <a:pt x="5025929" y="5284323"/>
                </a:moveTo>
                <a:cubicBezTo>
                  <a:pt x="4798520" y="5284323"/>
                  <a:pt x="4684815" y="5396639"/>
                  <a:pt x="4684815" y="5621270"/>
                </a:cubicBezTo>
                <a:cubicBezTo>
                  <a:pt x="4684815" y="5681595"/>
                  <a:pt x="4694042" y="5734379"/>
                  <a:pt x="4712497" y="5779623"/>
                </a:cubicBezTo>
                <a:cubicBezTo>
                  <a:pt x="4730952" y="5824867"/>
                  <a:pt x="4759527" y="5860189"/>
                  <a:pt x="4798222" y="5885589"/>
                </a:cubicBezTo>
                <a:cubicBezTo>
                  <a:pt x="4836918" y="5910989"/>
                  <a:pt x="4885435" y="5923689"/>
                  <a:pt x="4943776" y="5923689"/>
                </a:cubicBezTo>
                <a:cubicBezTo>
                  <a:pt x="4989416" y="5923689"/>
                  <a:pt x="5025134" y="5916743"/>
                  <a:pt x="5050932" y="5902853"/>
                </a:cubicBezTo>
                <a:cubicBezTo>
                  <a:pt x="5076728" y="5888962"/>
                  <a:pt x="5098557" y="5870904"/>
                  <a:pt x="5116416" y="5848679"/>
                </a:cubicBezTo>
                <a:lnTo>
                  <a:pt x="5118798" y="5848679"/>
                </a:lnTo>
                <a:lnTo>
                  <a:pt x="5118798" y="5870111"/>
                </a:lnTo>
                <a:cubicBezTo>
                  <a:pt x="5118798" y="5927657"/>
                  <a:pt x="5101930" y="5971214"/>
                  <a:pt x="5068196" y="6000782"/>
                </a:cubicBezTo>
                <a:cubicBezTo>
                  <a:pt x="5034462" y="6030349"/>
                  <a:pt x="4988622" y="6045132"/>
                  <a:pt x="4930679" y="6045132"/>
                </a:cubicBezTo>
                <a:cubicBezTo>
                  <a:pt x="4899722" y="6045132"/>
                  <a:pt x="4874720" y="6042354"/>
                  <a:pt x="4855670" y="6036798"/>
                </a:cubicBezTo>
                <a:cubicBezTo>
                  <a:pt x="4836620" y="6031242"/>
                  <a:pt x="4819752" y="6024297"/>
                  <a:pt x="4805068" y="6015962"/>
                </a:cubicBezTo>
                <a:cubicBezTo>
                  <a:pt x="4801099" y="6013581"/>
                  <a:pt x="4797528" y="6012390"/>
                  <a:pt x="4794352" y="6012390"/>
                </a:cubicBezTo>
                <a:cubicBezTo>
                  <a:pt x="4793162" y="6012390"/>
                  <a:pt x="4789788" y="6013184"/>
                  <a:pt x="4784232" y="6014772"/>
                </a:cubicBezTo>
                <a:cubicBezTo>
                  <a:pt x="4777088" y="6017550"/>
                  <a:pt x="4766968" y="6023602"/>
                  <a:pt x="4753872" y="6032929"/>
                </a:cubicBezTo>
                <a:cubicBezTo>
                  <a:pt x="4740774" y="6042255"/>
                  <a:pt x="4730456" y="6050689"/>
                  <a:pt x="4722915" y="6058229"/>
                </a:cubicBezTo>
                <a:cubicBezTo>
                  <a:pt x="4718550" y="6062595"/>
                  <a:pt x="4715573" y="6066762"/>
                  <a:pt x="4713986" y="6070731"/>
                </a:cubicBezTo>
                <a:cubicBezTo>
                  <a:pt x="4713192" y="6073509"/>
                  <a:pt x="4713390" y="6077676"/>
                  <a:pt x="4714580" y="6083232"/>
                </a:cubicBezTo>
                <a:cubicBezTo>
                  <a:pt x="4718550" y="6097520"/>
                  <a:pt x="4723114" y="6110815"/>
                  <a:pt x="4728273" y="6123118"/>
                </a:cubicBezTo>
                <a:cubicBezTo>
                  <a:pt x="4733432" y="6135421"/>
                  <a:pt x="4737996" y="6144946"/>
                  <a:pt x="4741965" y="6151693"/>
                </a:cubicBezTo>
                <a:cubicBezTo>
                  <a:pt x="4743552" y="6154868"/>
                  <a:pt x="4745636" y="6157349"/>
                  <a:pt x="4748216" y="6159135"/>
                </a:cubicBezTo>
                <a:cubicBezTo>
                  <a:pt x="4750796" y="6160921"/>
                  <a:pt x="4754665" y="6163004"/>
                  <a:pt x="4759824" y="6165386"/>
                </a:cubicBezTo>
                <a:cubicBezTo>
                  <a:pt x="4803878" y="6185626"/>
                  <a:pt x="4862615" y="6195747"/>
                  <a:pt x="4936036" y="6195747"/>
                </a:cubicBezTo>
                <a:cubicBezTo>
                  <a:pt x="5013030" y="6195747"/>
                  <a:pt x="5079308" y="6182153"/>
                  <a:pt x="5134871" y="6154968"/>
                </a:cubicBezTo>
                <a:cubicBezTo>
                  <a:pt x="5190434" y="6127782"/>
                  <a:pt x="5232998" y="6087598"/>
                  <a:pt x="5262566" y="6034417"/>
                </a:cubicBezTo>
                <a:cubicBezTo>
                  <a:pt x="5292132" y="5981235"/>
                  <a:pt x="5306916" y="5916347"/>
                  <a:pt x="5306916" y="5839750"/>
                </a:cubicBezTo>
                <a:lnTo>
                  <a:pt x="5306916" y="5356951"/>
                </a:lnTo>
                <a:cubicBezTo>
                  <a:pt x="5284294" y="5342664"/>
                  <a:pt x="5261375" y="5330460"/>
                  <a:pt x="5238158" y="5320339"/>
                </a:cubicBezTo>
                <a:cubicBezTo>
                  <a:pt x="5214940" y="5310219"/>
                  <a:pt x="5185770" y="5301686"/>
                  <a:pt x="5150647" y="5294741"/>
                </a:cubicBezTo>
                <a:cubicBezTo>
                  <a:pt x="5115524" y="5287796"/>
                  <a:pt x="5073950" y="5284323"/>
                  <a:pt x="5025929" y="5284323"/>
                </a:cubicBezTo>
                <a:close/>
                <a:moveTo>
                  <a:pt x="4059142" y="5280156"/>
                </a:moveTo>
                <a:cubicBezTo>
                  <a:pt x="4054379" y="5280156"/>
                  <a:pt x="4049418" y="5282140"/>
                  <a:pt x="4044259" y="5286109"/>
                </a:cubicBezTo>
                <a:cubicBezTo>
                  <a:pt x="4012906" y="5310318"/>
                  <a:pt x="3988498" y="5333933"/>
                  <a:pt x="3971035" y="5356951"/>
                </a:cubicBezTo>
                <a:cubicBezTo>
                  <a:pt x="3968257" y="5360523"/>
                  <a:pt x="3966570" y="5363599"/>
                  <a:pt x="3965975" y="5366179"/>
                </a:cubicBezTo>
                <a:cubicBezTo>
                  <a:pt x="3965380" y="5368758"/>
                  <a:pt x="3965082" y="5373025"/>
                  <a:pt x="3965082" y="5378978"/>
                </a:cubicBezTo>
                <a:lnTo>
                  <a:pt x="3965082" y="5877850"/>
                </a:lnTo>
                <a:cubicBezTo>
                  <a:pt x="3965082" y="5889756"/>
                  <a:pt x="3967562" y="5897991"/>
                  <a:pt x="3972524" y="5902555"/>
                </a:cubicBezTo>
                <a:cubicBezTo>
                  <a:pt x="3977484" y="5907119"/>
                  <a:pt x="3985918" y="5909401"/>
                  <a:pt x="3997824" y="5909401"/>
                </a:cubicBezTo>
                <a:lnTo>
                  <a:pt x="4120459" y="5909401"/>
                </a:lnTo>
                <a:cubicBezTo>
                  <a:pt x="4132365" y="5909401"/>
                  <a:pt x="4140798" y="5907119"/>
                  <a:pt x="4145760" y="5902555"/>
                </a:cubicBezTo>
                <a:cubicBezTo>
                  <a:pt x="4150720" y="5897991"/>
                  <a:pt x="4153201" y="5889756"/>
                  <a:pt x="4153201" y="5877850"/>
                </a:cubicBezTo>
                <a:lnTo>
                  <a:pt x="4153201" y="5508161"/>
                </a:lnTo>
                <a:cubicBezTo>
                  <a:pt x="4163123" y="5485539"/>
                  <a:pt x="4176815" y="5467977"/>
                  <a:pt x="4194278" y="5455475"/>
                </a:cubicBezTo>
                <a:cubicBezTo>
                  <a:pt x="4211740" y="5442974"/>
                  <a:pt x="4235156" y="5436723"/>
                  <a:pt x="4264524" y="5436723"/>
                </a:cubicBezTo>
                <a:cubicBezTo>
                  <a:pt x="4296672" y="5436723"/>
                  <a:pt x="4321674" y="5446943"/>
                  <a:pt x="4339534" y="5467382"/>
                </a:cubicBezTo>
                <a:cubicBezTo>
                  <a:pt x="4357393" y="5487821"/>
                  <a:pt x="4366323" y="5519075"/>
                  <a:pt x="4366323" y="5561143"/>
                </a:cubicBezTo>
                <a:lnTo>
                  <a:pt x="4366323" y="5877850"/>
                </a:lnTo>
                <a:cubicBezTo>
                  <a:pt x="4366323" y="5889756"/>
                  <a:pt x="4368803" y="5897991"/>
                  <a:pt x="4373764" y="5902555"/>
                </a:cubicBezTo>
                <a:cubicBezTo>
                  <a:pt x="4378725" y="5907119"/>
                  <a:pt x="4387159" y="5909401"/>
                  <a:pt x="4399065" y="5909401"/>
                </a:cubicBezTo>
                <a:lnTo>
                  <a:pt x="4521700" y="5909401"/>
                </a:lnTo>
                <a:cubicBezTo>
                  <a:pt x="4533606" y="5909401"/>
                  <a:pt x="4542039" y="5907119"/>
                  <a:pt x="4547000" y="5902555"/>
                </a:cubicBezTo>
                <a:cubicBezTo>
                  <a:pt x="4551961" y="5897991"/>
                  <a:pt x="4554442" y="5889756"/>
                  <a:pt x="4554442" y="5877850"/>
                </a:cubicBezTo>
                <a:lnTo>
                  <a:pt x="4554442" y="5530187"/>
                </a:lnTo>
                <a:cubicBezTo>
                  <a:pt x="4554442" y="5471450"/>
                  <a:pt x="4544123" y="5423825"/>
                  <a:pt x="4523486" y="5387312"/>
                </a:cubicBezTo>
                <a:cubicBezTo>
                  <a:pt x="4502848" y="5350800"/>
                  <a:pt x="4475860" y="5324606"/>
                  <a:pt x="4442523" y="5308731"/>
                </a:cubicBezTo>
                <a:cubicBezTo>
                  <a:pt x="4409185" y="5292856"/>
                  <a:pt x="4372474" y="5284918"/>
                  <a:pt x="4332390" y="5284918"/>
                </a:cubicBezTo>
                <a:cubicBezTo>
                  <a:pt x="4250237" y="5284918"/>
                  <a:pt x="4189912" y="5310120"/>
                  <a:pt x="4151415" y="5360523"/>
                </a:cubicBezTo>
                <a:lnTo>
                  <a:pt x="4148438" y="5360523"/>
                </a:lnTo>
                <a:cubicBezTo>
                  <a:pt x="4129785" y="5335123"/>
                  <a:pt x="4104981" y="5310318"/>
                  <a:pt x="4074024" y="5286109"/>
                </a:cubicBezTo>
                <a:cubicBezTo>
                  <a:pt x="4068468" y="5282140"/>
                  <a:pt x="4063507" y="5280156"/>
                  <a:pt x="4059142" y="5280156"/>
                </a:cubicBezTo>
                <a:close/>
                <a:moveTo>
                  <a:pt x="2954242" y="5280156"/>
                </a:moveTo>
                <a:cubicBezTo>
                  <a:pt x="2949479" y="5280156"/>
                  <a:pt x="2944518" y="5282140"/>
                  <a:pt x="2939359" y="5286109"/>
                </a:cubicBezTo>
                <a:cubicBezTo>
                  <a:pt x="2908006" y="5310318"/>
                  <a:pt x="2883598" y="5333933"/>
                  <a:pt x="2866135" y="5356951"/>
                </a:cubicBezTo>
                <a:cubicBezTo>
                  <a:pt x="2863357" y="5360523"/>
                  <a:pt x="2861671" y="5363599"/>
                  <a:pt x="2861075" y="5366179"/>
                </a:cubicBezTo>
                <a:cubicBezTo>
                  <a:pt x="2860480" y="5368758"/>
                  <a:pt x="2860182" y="5373025"/>
                  <a:pt x="2860182" y="5378978"/>
                </a:cubicBezTo>
                <a:lnTo>
                  <a:pt x="2860182" y="5877850"/>
                </a:lnTo>
                <a:cubicBezTo>
                  <a:pt x="2860182" y="5889756"/>
                  <a:pt x="2862663" y="5897991"/>
                  <a:pt x="2867624" y="5902555"/>
                </a:cubicBezTo>
                <a:cubicBezTo>
                  <a:pt x="2872585" y="5907119"/>
                  <a:pt x="2881018" y="5909401"/>
                  <a:pt x="2892925" y="5909401"/>
                </a:cubicBezTo>
                <a:lnTo>
                  <a:pt x="3015559" y="5909401"/>
                </a:lnTo>
                <a:cubicBezTo>
                  <a:pt x="3027465" y="5909401"/>
                  <a:pt x="3035899" y="5907119"/>
                  <a:pt x="3040860" y="5902555"/>
                </a:cubicBezTo>
                <a:cubicBezTo>
                  <a:pt x="3045820" y="5897991"/>
                  <a:pt x="3048301" y="5889756"/>
                  <a:pt x="3048301" y="5877850"/>
                </a:cubicBezTo>
                <a:lnTo>
                  <a:pt x="3048301" y="5508161"/>
                </a:lnTo>
                <a:cubicBezTo>
                  <a:pt x="3058223" y="5485539"/>
                  <a:pt x="3071915" y="5467977"/>
                  <a:pt x="3089378" y="5455475"/>
                </a:cubicBezTo>
                <a:cubicBezTo>
                  <a:pt x="3106840" y="5442974"/>
                  <a:pt x="3130256" y="5436723"/>
                  <a:pt x="3159624" y="5436723"/>
                </a:cubicBezTo>
                <a:cubicBezTo>
                  <a:pt x="3191771" y="5436723"/>
                  <a:pt x="3216774" y="5446943"/>
                  <a:pt x="3234634" y="5467382"/>
                </a:cubicBezTo>
                <a:cubicBezTo>
                  <a:pt x="3252493" y="5487821"/>
                  <a:pt x="3261423" y="5519075"/>
                  <a:pt x="3261423" y="5561143"/>
                </a:cubicBezTo>
                <a:lnTo>
                  <a:pt x="3261423" y="5877850"/>
                </a:lnTo>
                <a:cubicBezTo>
                  <a:pt x="3261423" y="5889756"/>
                  <a:pt x="3263903" y="5897991"/>
                  <a:pt x="3268864" y="5902555"/>
                </a:cubicBezTo>
                <a:cubicBezTo>
                  <a:pt x="3273825" y="5907119"/>
                  <a:pt x="3282259" y="5909401"/>
                  <a:pt x="3294165" y="5909401"/>
                </a:cubicBezTo>
                <a:lnTo>
                  <a:pt x="3416800" y="5909401"/>
                </a:lnTo>
                <a:cubicBezTo>
                  <a:pt x="3428706" y="5909401"/>
                  <a:pt x="3437139" y="5907119"/>
                  <a:pt x="3442100" y="5902555"/>
                </a:cubicBezTo>
                <a:cubicBezTo>
                  <a:pt x="3447061" y="5897991"/>
                  <a:pt x="3449542" y="5889756"/>
                  <a:pt x="3449542" y="5877850"/>
                </a:cubicBezTo>
                <a:lnTo>
                  <a:pt x="3449542" y="5530187"/>
                </a:lnTo>
                <a:cubicBezTo>
                  <a:pt x="3449542" y="5471450"/>
                  <a:pt x="3439223" y="5423825"/>
                  <a:pt x="3418585" y="5387312"/>
                </a:cubicBezTo>
                <a:cubicBezTo>
                  <a:pt x="3397948" y="5350800"/>
                  <a:pt x="3370960" y="5324606"/>
                  <a:pt x="3337623" y="5308731"/>
                </a:cubicBezTo>
                <a:cubicBezTo>
                  <a:pt x="3304285" y="5292856"/>
                  <a:pt x="3267574" y="5284918"/>
                  <a:pt x="3227490" y="5284918"/>
                </a:cubicBezTo>
                <a:cubicBezTo>
                  <a:pt x="3145337" y="5284918"/>
                  <a:pt x="3085012" y="5310120"/>
                  <a:pt x="3046515" y="5360523"/>
                </a:cubicBezTo>
                <a:lnTo>
                  <a:pt x="3043538" y="5360523"/>
                </a:lnTo>
                <a:cubicBezTo>
                  <a:pt x="3024885" y="5335123"/>
                  <a:pt x="3000081" y="5310318"/>
                  <a:pt x="2969125" y="5286109"/>
                </a:cubicBezTo>
                <a:cubicBezTo>
                  <a:pt x="2963568" y="5282140"/>
                  <a:pt x="2958607" y="5280156"/>
                  <a:pt x="2954242" y="5280156"/>
                </a:cubicBezTo>
                <a:close/>
                <a:moveTo>
                  <a:pt x="1824934" y="5105134"/>
                </a:moveTo>
                <a:cubicBezTo>
                  <a:pt x="1820568" y="5105134"/>
                  <a:pt x="1815608" y="5107118"/>
                  <a:pt x="1810051" y="5111087"/>
                </a:cubicBezTo>
                <a:cubicBezTo>
                  <a:pt x="1777904" y="5136487"/>
                  <a:pt x="1753496" y="5160101"/>
                  <a:pt x="1736828" y="5181929"/>
                </a:cubicBezTo>
                <a:cubicBezTo>
                  <a:pt x="1734050" y="5185501"/>
                  <a:pt x="1732363" y="5188478"/>
                  <a:pt x="1731768" y="5190859"/>
                </a:cubicBezTo>
                <a:cubicBezTo>
                  <a:pt x="1731172" y="5193240"/>
                  <a:pt x="1730875" y="5197606"/>
                  <a:pt x="1730875" y="5203956"/>
                </a:cubicBezTo>
                <a:lnTo>
                  <a:pt x="1730875" y="5299801"/>
                </a:lnTo>
                <a:lnTo>
                  <a:pt x="1663604" y="5299801"/>
                </a:lnTo>
                <a:cubicBezTo>
                  <a:pt x="1651698" y="5299801"/>
                  <a:pt x="1643463" y="5302282"/>
                  <a:pt x="1638899" y="5307243"/>
                </a:cubicBezTo>
                <a:cubicBezTo>
                  <a:pt x="1634335" y="5312204"/>
                  <a:pt x="1632053" y="5320637"/>
                  <a:pt x="1632053" y="5332543"/>
                </a:cubicBezTo>
                <a:lnTo>
                  <a:pt x="1632053" y="5405767"/>
                </a:lnTo>
                <a:cubicBezTo>
                  <a:pt x="1632053" y="5417673"/>
                  <a:pt x="1634335" y="5426107"/>
                  <a:pt x="1638899" y="5431068"/>
                </a:cubicBezTo>
                <a:cubicBezTo>
                  <a:pt x="1643463" y="5436029"/>
                  <a:pt x="1651698" y="5438509"/>
                  <a:pt x="1663604" y="5438509"/>
                </a:cubicBezTo>
                <a:lnTo>
                  <a:pt x="1730875" y="5438509"/>
                </a:lnTo>
                <a:lnTo>
                  <a:pt x="1730875" y="5717711"/>
                </a:lnTo>
                <a:cubicBezTo>
                  <a:pt x="1730875" y="5855426"/>
                  <a:pt x="1797153" y="5924284"/>
                  <a:pt x="1929709" y="5924284"/>
                </a:cubicBezTo>
                <a:cubicBezTo>
                  <a:pt x="1969000" y="5924284"/>
                  <a:pt x="1999460" y="5921506"/>
                  <a:pt x="2021090" y="5915950"/>
                </a:cubicBezTo>
                <a:cubicBezTo>
                  <a:pt x="2042719" y="5910393"/>
                  <a:pt x="2061273" y="5904043"/>
                  <a:pt x="2076751" y="5896900"/>
                </a:cubicBezTo>
                <a:cubicBezTo>
                  <a:pt x="2083101" y="5894121"/>
                  <a:pt x="2086276" y="5890153"/>
                  <a:pt x="2086276" y="5884993"/>
                </a:cubicBezTo>
                <a:cubicBezTo>
                  <a:pt x="2086276" y="5883406"/>
                  <a:pt x="2085482" y="5880231"/>
                  <a:pt x="2083895" y="5875468"/>
                </a:cubicBezTo>
                <a:lnTo>
                  <a:pt x="2049367" y="5783195"/>
                </a:lnTo>
                <a:cubicBezTo>
                  <a:pt x="2047382" y="5778432"/>
                  <a:pt x="2045597" y="5774960"/>
                  <a:pt x="2044009" y="5772777"/>
                </a:cubicBezTo>
                <a:cubicBezTo>
                  <a:pt x="2042422" y="5770594"/>
                  <a:pt x="2040239" y="5769503"/>
                  <a:pt x="2037461" y="5769503"/>
                </a:cubicBezTo>
                <a:cubicBezTo>
                  <a:pt x="2035079" y="5769503"/>
                  <a:pt x="2030118" y="5770892"/>
                  <a:pt x="2022578" y="5773670"/>
                </a:cubicBezTo>
                <a:cubicBezTo>
                  <a:pt x="2011862" y="5778036"/>
                  <a:pt x="2000154" y="5780218"/>
                  <a:pt x="1987454" y="5780218"/>
                </a:cubicBezTo>
                <a:cubicBezTo>
                  <a:pt x="1965229" y="5780218"/>
                  <a:pt x="1948164" y="5772182"/>
                  <a:pt x="1936258" y="5756108"/>
                </a:cubicBezTo>
                <a:cubicBezTo>
                  <a:pt x="1924351" y="5740035"/>
                  <a:pt x="1918398" y="5716322"/>
                  <a:pt x="1918398" y="5684968"/>
                </a:cubicBezTo>
                <a:lnTo>
                  <a:pt x="1918398" y="5438509"/>
                </a:lnTo>
                <a:lnTo>
                  <a:pt x="2023768" y="5438509"/>
                </a:lnTo>
                <a:cubicBezTo>
                  <a:pt x="2035675" y="5438509"/>
                  <a:pt x="2043910" y="5436029"/>
                  <a:pt x="2048474" y="5431068"/>
                </a:cubicBezTo>
                <a:cubicBezTo>
                  <a:pt x="2053038" y="5426107"/>
                  <a:pt x="2055320" y="5417673"/>
                  <a:pt x="2055320" y="5405767"/>
                </a:cubicBezTo>
                <a:lnTo>
                  <a:pt x="2055320" y="5332543"/>
                </a:lnTo>
                <a:cubicBezTo>
                  <a:pt x="2055320" y="5320637"/>
                  <a:pt x="2053038" y="5312204"/>
                  <a:pt x="2048474" y="5307243"/>
                </a:cubicBezTo>
                <a:cubicBezTo>
                  <a:pt x="2043910" y="5302282"/>
                  <a:pt x="2035675" y="5299801"/>
                  <a:pt x="2023768" y="5299801"/>
                </a:cubicBezTo>
                <a:lnTo>
                  <a:pt x="1918398" y="5299801"/>
                </a:lnTo>
                <a:lnTo>
                  <a:pt x="1918398" y="5203956"/>
                </a:lnTo>
                <a:cubicBezTo>
                  <a:pt x="1918398" y="5198003"/>
                  <a:pt x="1918100" y="5193736"/>
                  <a:pt x="1917505" y="5191157"/>
                </a:cubicBezTo>
                <a:cubicBezTo>
                  <a:pt x="1916910" y="5188577"/>
                  <a:pt x="1915223" y="5185501"/>
                  <a:pt x="1912445" y="5181929"/>
                </a:cubicBezTo>
                <a:cubicBezTo>
                  <a:pt x="1894982" y="5158911"/>
                  <a:pt x="1870575" y="5135297"/>
                  <a:pt x="1839222" y="5111087"/>
                </a:cubicBezTo>
                <a:cubicBezTo>
                  <a:pt x="1834459" y="5107118"/>
                  <a:pt x="1829696" y="5105134"/>
                  <a:pt x="1824934" y="5105134"/>
                </a:cubicBezTo>
                <a:close/>
                <a:moveTo>
                  <a:pt x="285456" y="5034887"/>
                </a:moveTo>
                <a:cubicBezTo>
                  <a:pt x="282678" y="5034887"/>
                  <a:pt x="280197" y="5035383"/>
                  <a:pt x="278015" y="5036375"/>
                </a:cubicBezTo>
                <a:cubicBezTo>
                  <a:pt x="275832" y="5037368"/>
                  <a:pt x="273153" y="5039253"/>
                  <a:pt x="269978" y="5042031"/>
                </a:cubicBezTo>
                <a:cubicBezTo>
                  <a:pt x="237831" y="5071003"/>
                  <a:pt x="212828" y="5098586"/>
                  <a:pt x="194968" y="5124779"/>
                </a:cubicBezTo>
                <a:cubicBezTo>
                  <a:pt x="192190" y="5129145"/>
                  <a:pt x="190504" y="5132717"/>
                  <a:pt x="189908" y="5135495"/>
                </a:cubicBezTo>
                <a:cubicBezTo>
                  <a:pt x="189313" y="5138273"/>
                  <a:pt x="189015" y="5143433"/>
                  <a:pt x="189015" y="5150973"/>
                </a:cubicBezTo>
                <a:lnTo>
                  <a:pt x="189015" y="5749857"/>
                </a:lnTo>
                <a:cubicBezTo>
                  <a:pt x="189015" y="5791132"/>
                  <a:pt x="192885" y="5822882"/>
                  <a:pt x="200624" y="5845107"/>
                </a:cubicBezTo>
                <a:cubicBezTo>
                  <a:pt x="208363" y="5867332"/>
                  <a:pt x="222650" y="5883604"/>
                  <a:pt x="243486" y="5893923"/>
                </a:cubicBezTo>
                <a:cubicBezTo>
                  <a:pt x="264322" y="5904242"/>
                  <a:pt x="295179" y="5909401"/>
                  <a:pt x="336057" y="5909401"/>
                </a:cubicBezTo>
                <a:lnTo>
                  <a:pt x="631928" y="5909401"/>
                </a:lnTo>
                <a:cubicBezTo>
                  <a:pt x="637881" y="5909401"/>
                  <a:pt x="642048" y="5909104"/>
                  <a:pt x="644429" y="5908508"/>
                </a:cubicBezTo>
                <a:cubicBezTo>
                  <a:pt x="646811" y="5907913"/>
                  <a:pt x="649787" y="5906623"/>
                  <a:pt x="653359" y="5904639"/>
                </a:cubicBezTo>
                <a:cubicBezTo>
                  <a:pt x="674790" y="5889954"/>
                  <a:pt x="697214" y="5869515"/>
                  <a:pt x="720629" y="5843322"/>
                </a:cubicBezTo>
                <a:cubicBezTo>
                  <a:pt x="724598" y="5838956"/>
                  <a:pt x="726582" y="5834987"/>
                  <a:pt x="726582" y="5831415"/>
                </a:cubicBezTo>
                <a:cubicBezTo>
                  <a:pt x="726582" y="5828240"/>
                  <a:pt x="724598" y="5824073"/>
                  <a:pt x="720629" y="5818914"/>
                </a:cubicBezTo>
                <a:cubicBezTo>
                  <a:pt x="697214" y="5792720"/>
                  <a:pt x="674790" y="5772281"/>
                  <a:pt x="653359" y="5757597"/>
                </a:cubicBezTo>
                <a:cubicBezTo>
                  <a:pt x="649787" y="5755215"/>
                  <a:pt x="646910" y="5753826"/>
                  <a:pt x="644727" y="5753429"/>
                </a:cubicBezTo>
                <a:cubicBezTo>
                  <a:pt x="642544" y="5753032"/>
                  <a:pt x="638278" y="5752834"/>
                  <a:pt x="631928" y="5752834"/>
                </a:cubicBezTo>
                <a:lnTo>
                  <a:pt x="449167" y="5753429"/>
                </a:lnTo>
                <a:cubicBezTo>
                  <a:pt x="423370" y="5753429"/>
                  <a:pt x="405610" y="5747873"/>
                  <a:pt x="395886" y="5736761"/>
                </a:cubicBezTo>
                <a:cubicBezTo>
                  <a:pt x="386163" y="5725648"/>
                  <a:pt x="381301" y="5706400"/>
                  <a:pt x="381301" y="5679015"/>
                </a:cubicBezTo>
                <a:lnTo>
                  <a:pt x="381301" y="5150973"/>
                </a:lnTo>
                <a:cubicBezTo>
                  <a:pt x="381301" y="5143829"/>
                  <a:pt x="381004" y="5138670"/>
                  <a:pt x="380408" y="5135495"/>
                </a:cubicBezTo>
                <a:cubicBezTo>
                  <a:pt x="379813" y="5132320"/>
                  <a:pt x="378126" y="5128748"/>
                  <a:pt x="375348" y="5124779"/>
                </a:cubicBezTo>
                <a:cubicBezTo>
                  <a:pt x="356695" y="5097395"/>
                  <a:pt x="331692" y="5069812"/>
                  <a:pt x="300339" y="5042031"/>
                </a:cubicBezTo>
                <a:cubicBezTo>
                  <a:pt x="295179" y="5037268"/>
                  <a:pt x="290218" y="5034887"/>
                  <a:pt x="285456" y="5034887"/>
                </a:cubicBezTo>
                <a:close/>
                <a:moveTo>
                  <a:pt x="3707312" y="4978332"/>
                </a:moveTo>
                <a:cubicBezTo>
                  <a:pt x="3704534" y="4978332"/>
                  <a:pt x="3701656" y="4979126"/>
                  <a:pt x="3698680" y="4980714"/>
                </a:cubicBezTo>
                <a:cubicBezTo>
                  <a:pt x="3695703" y="4982301"/>
                  <a:pt x="3691437" y="4985278"/>
                  <a:pt x="3685881" y="4989643"/>
                </a:cubicBezTo>
                <a:cubicBezTo>
                  <a:pt x="3650559" y="5020203"/>
                  <a:pt x="3622778" y="5047190"/>
                  <a:pt x="3602537" y="5070606"/>
                </a:cubicBezTo>
                <a:cubicBezTo>
                  <a:pt x="3595393" y="5078940"/>
                  <a:pt x="3590730" y="5084794"/>
                  <a:pt x="3588547" y="5088168"/>
                </a:cubicBezTo>
                <a:cubicBezTo>
                  <a:pt x="3586364" y="5091541"/>
                  <a:pt x="3585273" y="5095411"/>
                  <a:pt x="3585273" y="5099776"/>
                </a:cubicBezTo>
                <a:cubicBezTo>
                  <a:pt x="3585273" y="5102951"/>
                  <a:pt x="3585967" y="5106027"/>
                  <a:pt x="3587356" y="5109004"/>
                </a:cubicBezTo>
                <a:cubicBezTo>
                  <a:pt x="3588745" y="5111980"/>
                  <a:pt x="3591325" y="5115552"/>
                  <a:pt x="3595096" y="5119719"/>
                </a:cubicBezTo>
                <a:cubicBezTo>
                  <a:pt x="3598866" y="5123886"/>
                  <a:pt x="3601346" y="5126764"/>
                  <a:pt x="3602537" y="5128351"/>
                </a:cubicBezTo>
                <a:cubicBezTo>
                  <a:pt x="3628731" y="5159704"/>
                  <a:pt x="3656115" y="5186692"/>
                  <a:pt x="3684690" y="5209314"/>
                </a:cubicBezTo>
                <a:cubicBezTo>
                  <a:pt x="3690643" y="5213679"/>
                  <a:pt x="3695207" y="5216656"/>
                  <a:pt x="3698382" y="5218243"/>
                </a:cubicBezTo>
                <a:cubicBezTo>
                  <a:pt x="3701557" y="5219831"/>
                  <a:pt x="3704534" y="5220625"/>
                  <a:pt x="3707312" y="5220625"/>
                </a:cubicBezTo>
                <a:cubicBezTo>
                  <a:pt x="3712868" y="5220625"/>
                  <a:pt x="3720210" y="5216854"/>
                  <a:pt x="3729338" y="5209314"/>
                </a:cubicBezTo>
                <a:cubicBezTo>
                  <a:pt x="3762676" y="5180739"/>
                  <a:pt x="3789862" y="5154148"/>
                  <a:pt x="3810896" y="5129542"/>
                </a:cubicBezTo>
                <a:cubicBezTo>
                  <a:pt x="3812880" y="5127161"/>
                  <a:pt x="3815560" y="5124085"/>
                  <a:pt x="3818933" y="5120315"/>
                </a:cubicBezTo>
                <a:cubicBezTo>
                  <a:pt x="3822306" y="5116544"/>
                  <a:pt x="3824886" y="5113072"/>
                  <a:pt x="3826672" y="5109897"/>
                </a:cubicBezTo>
                <a:cubicBezTo>
                  <a:pt x="3828458" y="5106722"/>
                  <a:pt x="3829351" y="5103348"/>
                  <a:pt x="3829351" y="5099776"/>
                </a:cubicBezTo>
                <a:cubicBezTo>
                  <a:pt x="3829351" y="5096601"/>
                  <a:pt x="3828557" y="5093426"/>
                  <a:pt x="3826970" y="5090251"/>
                </a:cubicBezTo>
                <a:cubicBezTo>
                  <a:pt x="3825382" y="5087076"/>
                  <a:pt x="3822802" y="5083405"/>
                  <a:pt x="3819231" y="5079238"/>
                </a:cubicBezTo>
                <a:cubicBezTo>
                  <a:pt x="3815658" y="5075071"/>
                  <a:pt x="3813079" y="5072193"/>
                  <a:pt x="3811492" y="5070606"/>
                </a:cubicBezTo>
                <a:cubicBezTo>
                  <a:pt x="3788870" y="5044412"/>
                  <a:pt x="3761485" y="5017425"/>
                  <a:pt x="3729338" y="4989643"/>
                </a:cubicBezTo>
                <a:cubicBezTo>
                  <a:pt x="3723385" y="4985278"/>
                  <a:pt x="3718920" y="4982301"/>
                  <a:pt x="3715944" y="4980714"/>
                </a:cubicBezTo>
                <a:cubicBezTo>
                  <a:pt x="3712968" y="4979126"/>
                  <a:pt x="3710090" y="4978332"/>
                  <a:pt x="3707312" y="4978332"/>
                </a:cubicBezTo>
                <a:close/>
                <a:moveTo>
                  <a:pt x="897437" y="4978332"/>
                </a:moveTo>
                <a:cubicBezTo>
                  <a:pt x="894659" y="4978332"/>
                  <a:pt x="891782" y="4979126"/>
                  <a:pt x="888805" y="4980714"/>
                </a:cubicBezTo>
                <a:cubicBezTo>
                  <a:pt x="885829" y="4982301"/>
                  <a:pt x="881562" y="4985278"/>
                  <a:pt x="876006" y="4989643"/>
                </a:cubicBezTo>
                <a:cubicBezTo>
                  <a:pt x="840684" y="5020203"/>
                  <a:pt x="812903" y="5047190"/>
                  <a:pt x="792662" y="5070606"/>
                </a:cubicBezTo>
                <a:cubicBezTo>
                  <a:pt x="785518" y="5078940"/>
                  <a:pt x="780855" y="5084794"/>
                  <a:pt x="778672" y="5088168"/>
                </a:cubicBezTo>
                <a:cubicBezTo>
                  <a:pt x="776489" y="5091541"/>
                  <a:pt x="775398" y="5095411"/>
                  <a:pt x="775398" y="5099776"/>
                </a:cubicBezTo>
                <a:cubicBezTo>
                  <a:pt x="775398" y="5102951"/>
                  <a:pt x="776093" y="5106027"/>
                  <a:pt x="777482" y="5109004"/>
                </a:cubicBezTo>
                <a:cubicBezTo>
                  <a:pt x="778871" y="5111980"/>
                  <a:pt x="781450" y="5115552"/>
                  <a:pt x="785221" y="5119719"/>
                </a:cubicBezTo>
                <a:cubicBezTo>
                  <a:pt x="788991" y="5123886"/>
                  <a:pt x="791472" y="5126764"/>
                  <a:pt x="792662" y="5128351"/>
                </a:cubicBezTo>
                <a:cubicBezTo>
                  <a:pt x="818856" y="5159704"/>
                  <a:pt x="846240" y="5186692"/>
                  <a:pt x="874815" y="5209314"/>
                </a:cubicBezTo>
                <a:cubicBezTo>
                  <a:pt x="880768" y="5213679"/>
                  <a:pt x="885332" y="5216656"/>
                  <a:pt x="888507" y="5218243"/>
                </a:cubicBezTo>
                <a:cubicBezTo>
                  <a:pt x="891682" y="5219831"/>
                  <a:pt x="894659" y="5220625"/>
                  <a:pt x="897437" y="5220625"/>
                </a:cubicBezTo>
                <a:cubicBezTo>
                  <a:pt x="902993" y="5220625"/>
                  <a:pt x="910336" y="5216854"/>
                  <a:pt x="919464" y="5209314"/>
                </a:cubicBezTo>
                <a:cubicBezTo>
                  <a:pt x="952801" y="5180739"/>
                  <a:pt x="979987" y="5154148"/>
                  <a:pt x="1001022" y="5129542"/>
                </a:cubicBezTo>
                <a:cubicBezTo>
                  <a:pt x="1003006" y="5127161"/>
                  <a:pt x="1005685" y="5124085"/>
                  <a:pt x="1009058" y="5120315"/>
                </a:cubicBezTo>
                <a:cubicBezTo>
                  <a:pt x="1012432" y="5116544"/>
                  <a:pt x="1015011" y="5113072"/>
                  <a:pt x="1016797" y="5109897"/>
                </a:cubicBezTo>
                <a:cubicBezTo>
                  <a:pt x="1018583" y="5106722"/>
                  <a:pt x="1019476" y="5103348"/>
                  <a:pt x="1019476" y="5099776"/>
                </a:cubicBezTo>
                <a:cubicBezTo>
                  <a:pt x="1019476" y="5096601"/>
                  <a:pt x="1018682" y="5093426"/>
                  <a:pt x="1017095" y="5090251"/>
                </a:cubicBezTo>
                <a:cubicBezTo>
                  <a:pt x="1015507" y="5087076"/>
                  <a:pt x="1012928" y="5083405"/>
                  <a:pt x="1009356" y="5079238"/>
                </a:cubicBezTo>
                <a:cubicBezTo>
                  <a:pt x="1005784" y="5075071"/>
                  <a:pt x="1003204" y="5072193"/>
                  <a:pt x="1001617" y="5070606"/>
                </a:cubicBezTo>
                <a:cubicBezTo>
                  <a:pt x="978995" y="5044412"/>
                  <a:pt x="951611" y="5017425"/>
                  <a:pt x="919464" y="4989643"/>
                </a:cubicBezTo>
                <a:cubicBezTo>
                  <a:pt x="913511" y="4985278"/>
                  <a:pt x="909046" y="4982301"/>
                  <a:pt x="906069" y="4980714"/>
                </a:cubicBezTo>
                <a:cubicBezTo>
                  <a:pt x="903093" y="4979126"/>
                  <a:pt x="900215" y="4978332"/>
                  <a:pt x="897437" y="4978332"/>
                </a:cubicBezTo>
                <a:close/>
                <a:moveTo>
                  <a:pt x="1090318" y="4046499"/>
                </a:moveTo>
                <a:cubicBezTo>
                  <a:pt x="1135562" y="4046499"/>
                  <a:pt x="1169098" y="4059695"/>
                  <a:pt x="1190926" y="4086087"/>
                </a:cubicBezTo>
                <a:cubicBezTo>
                  <a:pt x="1212754" y="4112479"/>
                  <a:pt x="1223668" y="4156235"/>
                  <a:pt x="1223668" y="4217354"/>
                </a:cubicBezTo>
                <a:cubicBezTo>
                  <a:pt x="1223668" y="4281647"/>
                  <a:pt x="1212853" y="4327784"/>
                  <a:pt x="1191224" y="4355764"/>
                </a:cubicBezTo>
                <a:cubicBezTo>
                  <a:pt x="1169594" y="4383744"/>
                  <a:pt x="1136356" y="4397733"/>
                  <a:pt x="1091509" y="4397733"/>
                </a:cubicBezTo>
                <a:cubicBezTo>
                  <a:pt x="1044678" y="4397733"/>
                  <a:pt x="1009951" y="4384240"/>
                  <a:pt x="987329" y="4357252"/>
                </a:cubicBezTo>
                <a:cubicBezTo>
                  <a:pt x="964707" y="4330265"/>
                  <a:pt x="953396" y="4285219"/>
                  <a:pt x="953396" y="4222116"/>
                </a:cubicBezTo>
                <a:cubicBezTo>
                  <a:pt x="953396" y="4105038"/>
                  <a:pt x="999037" y="4046499"/>
                  <a:pt x="1090318" y="4046499"/>
                </a:cubicBezTo>
                <a:close/>
                <a:moveTo>
                  <a:pt x="1093890" y="3902433"/>
                </a:moveTo>
                <a:cubicBezTo>
                  <a:pt x="1025628" y="3902433"/>
                  <a:pt x="966593" y="3914439"/>
                  <a:pt x="916785" y="3938450"/>
                </a:cubicBezTo>
                <a:cubicBezTo>
                  <a:pt x="866977" y="3962461"/>
                  <a:pt x="828480" y="3998477"/>
                  <a:pt x="801294" y="4046499"/>
                </a:cubicBezTo>
                <a:cubicBezTo>
                  <a:pt x="774108" y="4094521"/>
                  <a:pt x="760515" y="4153854"/>
                  <a:pt x="760515" y="4224497"/>
                </a:cubicBezTo>
                <a:cubicBezTo>
                  <a:pt x="760515" y="4293554"/>
                  <a:pt x="773612" y="4351795"/>
                  <a:pt x="799806" y="4399222"/>
                </a:cubicBezTo>
                <a:cubicBezTo>
                  <a:pt x="826000" y="4446648"/>
                  <a:pt x="863405" y="4482268"/>
                  <a:pt x="912022" y="4506080"/>
                </a:cubicBezTo>
                <a:cubicBezTo>
                  <a:pt x="960639" y="4529893"/>
                  <a:pt x="1018484" y="4541799"/>
                  <a:pt x="1085556" y="4541799"/>
                </a:cubicBezTo>
                <a:cubicBezTo>
                  <a:pt x="1154215" y="4541799"/>
                  <a:pt x="1213349" y="4529297"/>
                  <a:pt x="1262959" y="4504294"/>
                </a:cubicBezTo>
                <a:cubicBezTo>
                  <a:pt x="1312568" y="4479291"/>
                  <a:pt x="1350569" y="4442183"/>
                  <a:pt x="1376961" y="4392971"/>
                </a:cubicBezTo>
                <a:cubicBezTo>
                  <a:pt x="1403353" y="4343758"/>
                  <a:pt x="1416550" y="4284029"/>
                  <a:pt x="1416550" y="4213782"/>
                </a:cubicBezTo>
                <a:cubicBezTo>
                  <a:pt x="1416550" y="4146710"/>
                  <a:pt x="1403353" y="4089858"/>
                  <a:pt x="1376961" y="4043225"/>
                </a:cubicBezTo>
                <a:cubicBezTo>
                  <a:pt x="1350569" y="3996592"/>
                  <a:pt x="1313164" y="3961469"/>
                  <a:pt x="1264745" y="3937854"/>
                </a:cubicBezTo>
                <a:cubicBezTo>
                  <a:pt x="1216326" y="3914240"/>
                  <a:pt x="1159374" y="3902433"/>
                  <a:pt x="1093890" y="3902433"/>
                </a:cubicBezTo>
                <a:close/>
                <a:moveTo>
                  <a:pt x="1642768" y="3897671"/>
                </a:moveTo>
                <a:cubicBezTo>
                  <a:pt x="1636021" y="3897671"/>
                  <a:pt x="1630068" y="3899655"/>
                  <a:pt x="1624909" y="3903624"/>
                </a:cubicBezTo>
                <a:cubicBezTo>
                  <a:pt x="1593556" y="3927833"/>
                  <a:pt x="1569148" y="3951447"/>
                  <a:pt x="1551686" y="3974466"/>
                </a:cubicBezTo>
                <a:cubicBezTo>
                  <a:pt x="1548907" y="3978038"/>
                  <a:pt x="1547221" y="3981114"/>
                  <a:pt x="1546625" y="3983694"/>
                </a:cubicBezTo>
                <a:cubicBezTo>
                  <a:pt x="1546030" y="3986273"/>
                  <a:pt x="1545732" y="3990540"/>
                  <a:pt x="1545732" y="3996493"/>
                </a:cubicBezTo>
                <a:lnTo>
                  <a:pt x="1545732" y="4495365"/>
                </a:lnTo>
                <a:cubicBezTo>
                  <a:pt x="1545732" y="4507271"/>
                  <a:pt x="1548213" y="4515506"/>
                  <a:pt x="1553174" y="4520070"/>
                </a:cubicBezTo>
                <a:cubicBezTo>
                  <a:pt x="1558135" y="4524634"/>
                  <a:pt x="1566568" y="4526916"/>
                  <a:pt x="1578475" y="4526916"/>
                </a:cubicBezTo>
                <a:lnTo>
                  <a:pt x="1701109" y="4526916"/>
                </a:lnTo>
                <a:cubicBezTo>
                  <a:pt x="1713015" y="4526916"/>
                  <a:pt x="1721449" y="4524634"/>
                  <a:pt x="1726410" y="4520070"/>
                </a:cubicBezTo>
                <a:cubicBezTo>
                  <a:pt x="1731371" y="4515506"/>
                  <a:pt x="1733851" y="4507271"/>
                  <a:pt x="1733851" y="4495365"/>
                </a:cubicBezTo>
                <a:lnTo>
                  <a:pt x="1733851" y="4235808"/>
                </a:lnTo>
                <a:cubicBezTo>
                  <a:pt x="1733851" y="4184215"/>
                  <a:pt x="1745460" y="4143436"/>
                  <a:pt x="1768677" y="4113472"/>
                </a:cubicBezTo>
                <a:cubicBezTo>
                  <a:pt x="1791894" y="4083508"/>
                  <a:pt x="1823743" y="4068526"/>
                  <a:pt x="1864225" y="4068526"/>
                </a:cubicBezTo>
                <a:cubicBezTo>
                  <a:pt x="1885656" y="4068526"/>
                  <a:pt x="1904904" y="4071701"/>
                  <a:pt x="1921970" y="4078051"/>
                </a:cubicBezTo>
                <a:cubicBezTo>
                  <a:pt x="1925542" y="4079638"/>
                  <a:pt x="1929114" y="4080432"/>
                  <a:pt x="1932686" y="4080432"/>
                </a:cubicBezTo>
                <a:cubicBezTo>
                  <a:pt x="1939829" y="4080432"/>
                  <a:pt x="1943401" y="4076265"/>
                  <a:pt x="1943401" y="4067930"/>
                </a:cubicBezTo>
                <a:lnTo>
                  <a:pt x="1943401" y="3924460"/>
                </a:lnTo>
                <a:cubicBezTo>
                  <a:pt x="1943401" y="3920094"/>
                  <a:pt x="1942707" y="3917018"/>
                  <a:pt x="1941318" y="3915233"/>
                </a:cubicBezTo>
                <a:cubicBezTo>
                  <a:pt x="1939928" y="3913447"/>
                  <a:pt x="1937646" y="3911958"/>
                  <a:pt x="1934471" y="3910768"/>
                </a:cubicBezTo>
                <a:cubicBezTo>
                  <a:pt x="1926931" y="3907990"/>
                  <a:pt x="1914429" y="3906601"/>
                  <a:pt x="1896967" y="3906601"/>
                </a:cubicBezTo>
                <a:cubicBezTo>
                  <a:pt x="1819576" y="3906601"/>
                  <a:pt x="1765998" y="3947876"/>
                  <a:pt x="1736232" y="4030426"/>
                </a:cubicBezTo>
                <a:lnTo>
                  <a:pt x="1733851" y="4030426"/>
                </a:lnTo>
                <a:lnTo>
                  <a:pt x="1733851" y="3986372"/>
                </a:lnTo>
                <a:cubicBezTo>
                  <a:pt x="1733851" y="3980022"/>
                  <a:pt x="1732065" y="3974466"/>
                  <a:pt x="1728493" y="3969704"/>
                </a:cubicBezTo>
                <a:cubicBezTo>
                  <a:pt x="1715396" y="3951447"/>
                  <a:pt x="1692378" y="3929421"/>
                  <a:pt x="1659437" y="3903624"/>
                </a:cubicBezTo>
                <a:cubicBezTo>
                  <a:pt x="1653881" y="3899655"/>
                  <a:pt x="1648325" y="3897671"/>
                  <a:pt x="1642768" y="3897671"/>
                </a:cubicBezTo>
                <a:close/>
                <a:moveTo>
                  <a:pt x="336057" y="3673238"/>
                </a:moveTo>
                <a:cubicBezTo>
                  <a:pt x="294782" y="3673238"/>
                  <a:pt x="263727" y="3678199"/>
                  <a:pt x="242891" y="3688121"/>
                </a:cubicBezTo>
                <a:cubicBezTo>
                  <a:pt x="222055" y="3698043"/>
                  <a:pt x="207867" y="3714116"/>
                  <a:pt x="200326" y="3736341"/>
                </a:cubicBezTo>
                <a:cubicBezTo>
                  <a:pt x="192786" y="3758566"/>
                  <a:pt x="189015" y="3790713"/>
                  <a:pt x="189015" y="3832782"/>
                </a:cubicBezTo>
                <a:lnTo>
                  <a:pt x="189015" y="4495365"/>
                </a:lnTo>
                <a:cubicBezTo>
                  <a:pt x="189015" y="4507271"/>
                  <a:pt x="191496" y="4515506"/>
                  <a:pt x="196457" y="4520070"/>
                </a:cubicBezTo>
                <a:cubicBezTo>
                  <a:pt x="201418" y="4524634"/>
                  <a:pt x="209851" y="4526916"/>
                  <a:pt x="221757" y="4526916"/>
                </a:cubicBezTo>
                <a:lnTo>
                  <a:pt x="348559" y="4526916"/>
                </a:lnTo>
                <a:cubicBezTo>
                  <a:pt x="360465" y="4526916"/>
                  <a:pt x="368899" y="4524634"/>
                  <a:pt x="373860" y="4520070"/>
                </a:cubicBezTo>
                <a:cubicBezTo>
                  <a:pt x="378821" y="4515506"/>
                  <a:pt x="381301" y="4507271"/>
                  <a:pt x="381301" y="4495365"/>
                </a:cubicBezTo>
                <a:lnTo>
                  <a:pt x="381301" y="4195922"/>
                </a:lnTo>
                <a:lnTo>
                  <a:pt x="592637" y="4195922"/>
                </a:lnTo>
                <a:cubicBezTo>
                  <a:pt x="598590" y="4195922"/>
                  <a:pt x="602757" y="4195625"/>
                  <a:pt x="605139" y="4195030"/>
                </a:cubicBezTo>
                <a:cubicBezTo>
                  <a:pt x="607520" y="4194434"/>
                  <a:pt x="610496" y="4193144"/>
                  <a:pt x="614068" y="4191160"/>
                </a:cubicBezTo>
                <a:cubicBezTo>
                  <a:pt x="635500" y="4176476"/>
                  <a:pt x="657923" y="4156036"/>
                  <a:pt x="681339" y="4129843"/>
                </a:cubicBezTo>
                <a:cubicBezTo>
                  <a:pt x="685307" y="4125477"/>
                  <a:pt x="687292" y="4121508"/>
                  <a:pt x="687292" y="4117936"/>
                </a:cubicBezTo>
                <a:cubicBezTo>
                  <a:pt x="687292" y="4114761"/>
                  <a:pt x="685307" y="4110594"/>
                  <a:pt x="681339" y="4105435"/>
                </a:cubicBezTo>
                <a:cubicBezTo>
                  <a:pt x="657923" y="4079241"/>
                  <a:pt x="635500" y="4058802"/>
                  <a:pt x="614068" y="4044118"/>
                </a:cubicBezTo>
                <a:cubicBezTo>
                  <a:pt x="610496" y="4041736"/>
                  <a:pt x="607619" y="4040347"/>
                  <a:pt x="605436" y="4039951"/>
                </a:cubicBezTo>
                <a:cubicBezTo>
                  <a:pt x="603253" y="4039554"/>
                  <a:pt x="598987" y="4039355"/>
                  <a:pt x="592637" y="4039355"/>
                </a:cubicBezTo>
                <a:lnTo>
                  <a:pt x="381301" y="4039355"/>
                </a:lnTo>
                <a:lnTo>
                  <a:pt x="381301" y="3903624"/>
                </a:lnTo>
                <a:cubicBezTo>
                  <a:pt x="381301" y="3876240"/>
                  <a:pt x="386163" y="3857090"/>
                  <a:pt x="395886" y="3846176"/>
                </a:cubicBezTo>
                <a:cubicBezTo>
                  <a:pt x="405610" y="3835262"/>
                  <a:pt x="423370" y="3829805"/>
                  <a:pt x="449167" y="3829805"/>
                </a:cubicBezTo>
                <a:lnTo>
                  <a:pt x="617045" y="3829805"/>
                </a:lnTo>
                <a:cubicBezTo>
                  <a:pt x="622998" y="3829805"/>
                  <a:pt x="627165" y="3829508"/>
                  <a:pt x="629547" y="3828912"/>
                </a:cubicBezTo>
                <a:cubicBezTo>
                  <a:pt x="631928" y="3828317"/>
                  <a:pt x="634904" y="3827027"/>
                  <a:pt x="638476" y="3825043"/>
                </a:cubicBezTo>
                <a:cubicBezTo>
                  <a:pt x="659907" y="3810358"/>
                  <a:pt x="682331" y="3789919"/>
                  <a:pt x="705746" y="3763726"/>
                </a:cubicBezTo>
                <a:cubicBezTo>
                  <a:pt x="709715" y="3759360"/>
                  <a:pt x="711700" y="3755391"/>
                  <a:pt x="711700" y="3751819"/>
                </a:cubicBezTo>
                <a:cubicBezTo>
                  <a:pt x="711700" y="3748644"/>
                  <a:pt x="709715" y="3744477"/>
                  <a:pt x="705746" y="3739318"/>
                </a:cubicBezTo>
                <a:cubicBezTo>
                  <a:pt x="682331" y="3713124"/>
                  <a:pt x="659907" y="3692685"/>
                  <a:pt x="638476" y="3678001"/>
                </a:cubicBezTo>
                <a:cubicBezTo>
                  <a:pt x="634904" y="3675619"/>
                  <a:pt x="632027" y="3674230"/>
                  <a:pt x="629844" y="3673833"/>
                </a:cubicBezTo>
                <a:cubicBezTo>
                  <a:pt x="627661" y="3673436"/>
                  <a:pt x="623395" y="3673238"/>
                  <a:pt x="617045" y="3673238"/>
                </a:cubicBezTo>
                <a:close/>
                <a:moveTo>
                  <a:pt x="1156994" y="2680341"/>
                </a:moveTo>
                <a:cubicBezTo>
                  <a:pt x="1202238" y="2680341"/>
                  <a:pt x="1235774" y="2693537"/>
                  <a:pt x="1257602" y="2719929"/>
                </a:cubicBezTo>
                <a:cubicBezTo>
                  <a:pt x="1279430" y="2746322"/>
                  <a:pt x="1290344" y="2790077"/>
                  <a:pt x="1290344" y="2851196"/>
                </a:cubicBezTo>
                <a:cubicBezTo>
                  <a:pt x="1290344" y="2915490"/>
                  <a:pt x="1279529" y="2961627"/>
                  <a:pt x="1257900" y="2989606"/>
                </a:cubicBezTo>
                <a:cubicBezTo>
                  <a:pt x="1236270" y="3017586"/>
                  <a:pt x="1203032" y="3031575"/>
                  <a:pt x="1158185" y="3031575"/>
                </a:cubicBezTo>
                <a:cubicBezTo>
                  <a:pt x="1111354" y="3031575"/>
                  <a:pt x="1076627" y="3018082"/>
                  <a:pt x="1054005" y="2991095"/>
                </a:cubicBezTo>
                <a:cubicBezTo>
                  <a:pt x="1031383" y="2964107"/>
                  <a:pt x="1020072" y="2919061"/>
                  <a:pt x="1020072" y="2855958"/>
                </a:cubicBezTo>
                <a:cubicBezTo>
                  <a:pt x="1020072" y="2738881"/>
                  <a:pt x="1065713" y="2680341"/>
                  <a:pt x="1156994" y="2680341"/>
                </a:cubicBezTo>
                <a:close/>
                <a:moveTo>
                  <a:pt x="1160566" y="2536276"/>
                </a:moveTo>
                <a:cubicBezTo>
                  <a:pt x="1092304" y="2536276"/>
                  <a:pt x="1033268" y="2548281"/>
                  <a:pt x="983461" y="2572292"/>
                </a:cubicBezTo>
                <a:cubicBezTo>
                  <a:pt x="933653" y="2596303"/>
                  <a:pt x="895156" y="2632319"/>
                  <a:pt x="867970" y="2680341"/>
                </a:cubicBezTo>
                <a:cubicBezTo>
                  <a:pt x="840784" y="2728363"/>
                  <a:pt x="827191" y="2787696"/>
                  <a:pt x="827191" y="2858340"/>
                </a:cubicBezTo>
                <a:cubicBezTo>
                  <a:pt x="827191" y="2927396"/>
                  <a:pt x="840288" y="2985637"/>
                  <a:pt x="866482" y="3033064"/>
                </a:cubicBezTo>
                <a:cubicBezTo>
                  <a:pt x="892676" y="3080491"/>
                  <a:pt x="930081" y="3116110"/>
                  <a:pt x="978698" y="3139923"/>
                </a:cubicBezTo>
                <a:cubicBezTo>
                  <a:pt x="1027315" y="3163735"/>
                  <a:pt x="1085160" y="3175641"/>
                  <a:pt x="1152232" y="3175641"/>
                </a:cubicBezTo>
                <a:cubicBezTo>
                  <a:pt x="1220891" y="3175641"/>
                  <a:pt x="1280026" y="3163140"/>
                  <a:pt x="1329635" y="3138136"/>
                </a:cubicBezTo>
                <a:cubicBezTo>
                  <a:pt x="1379244" y="3113134"/>
                  <a:pt x="1417245" y="3076025"/>
                  <a:pt x="1443637" y="3026813"/>
                </a:cubicBezTo>
                <a:cubicBezTo>
                  <a:pt x="1470029" y="2977600"/>
                  <a:pt x="1483226" y="2917871"/>
                  <a:pt x="1483226" y="2847624"/>
                </a:cubicBezTo>
                <a:cubicBezTo>
                  <a:pt x="1483226" y="2780552"/>
                  <a:pt x="1470029" y="2723700"/>
                  <a:pt x="1443637" y="2677067"/>
                </a:cubicBezTo>
                <a:cubicBezTo>
                  <a:pt x="1417245" y="2630434"/>
                  <a:pt x="1379840" y="2595311"/>
                  <a:pt x="1331421" y="2571696"/>
                </a:cubicBezTo>
                <a:cubicBezTo>
                  <a:pt x="1283002" y="2548083"/>
                  <a:pt x="1226051" y="2536276"/>
                  <a:pt x="1160566" y="2536276"/>
                </a:cubicBezTo>
                <a:close/>
                <a:moveTo>
                  <a:pt x="1706468" y="2517821"/>
                </a:moveTo>
                <a:cubicBezTo>
                  <a:pt x="1702102" y="2517821"/>
                  <a:pt x="1697141" y="2519805"/>
                  <a:pt x="1691585" y="2523774"/>
                </a:cubicBezTo>
                <a:cubicBezTo>
                  <a:pt x="1659438" y="2549174"/>
                  <a:pt x="1635030" y="2572788"/>
                  <a:pt x="1618362" y="2594616"/>
                </a:cubicBezTo>
                <a:cubicBezTo>
                  <a:pt x="1615583" y="2598188"/>
                  <a:pt x="1613897" y="2601165"/>
                  <a:pt x="1613301" y="2603546"/>
                </a:cubicBezTo>
                <a:cubicBezTo>
                  <a:pt x="1612706" y="2605927"/>
                  <a:pt x="1612408" y="2610293"/>
                  <a:pt x="1612408" y="2616643"/>
                </a:cubicBezTo>
                <a:lnTo>
                  <a:pt x="1613004" y="2919061"/>
                </a:lnTo>
                <a:cubicBezTo>
                  <a:pt x="1613004" y="3090115"/>
                  <a:pt x="1683647" y="3175641"/>
                  <a:pt x="1824935" y="3175641"/>
                </a:cubicBezTo>
                <a:cubicBezTo>
                  <a:pt x="1880497" y="3175641"/>
                  <a:pt x="1922368" y="3168200"/>
                  <a:pt x="1950546" y="3153317"/>
                </a:cubicBezTo>
                <a:cubicBezTo>
                  <a:pt x="1978724" y="3138434"/>
                  <a:pt x="1999758" y="3120674"/>
                  <a:pt x="2013649" y="3100036"/>
                </a:cubicBezTo>
                <a:lnTo>
                  <a:pt x="2017816" y="3100036"/>
                </a:lnTo>
                <a:lnTo>
                  <a:pt x="2054726" y="3147661"/>
                </a:lnTo>
                <a:cubicBezTo>
                  <a:pt x="2058694" y="3152821"/>
                  <a:pt x="2063060" y="3156293"/>
                  <a:pt x="2067822" y="3158080"/>
                </a:cubicBezTo>
                <a:cubicBezTo>
                  <a:pt x="2072585" y="3159866"/>
                  <a:pt x="2078538" y="3160758"/>
                  <a:pt x="2085682" y="3160758"/>
                </a:cubicBezTo>
                <a:lnTo>
                  <a:pt x="2174979" y="3160758"/>
                </a:lnTo>
                <a:cubicBezTo>
                  <a:pt x="2182916" y="3160758"/>
                  <a:pt x="2189464" y="3158080"/>
                  <a:pt x="2194624" y="3152722"/>
                </a:cubicBezTo>
                <a:cubicBezTo>
                  <a:pt x="2199783" y="3147364"/>
                  <a:pt x="2202363" y="3140914"/>
                  <a:pt x="2202363" y="3133374"/>
                </a:cubicBezTo>
                <a:lnTo>
                  <a:pt x="2202363" y="2616643"/>
                </a:lnTo>
                <a:cubicBezTo>
                  <a:pt x="2202363" y="2610690"/>
                  <a:pt x="2202065" y="2606424"/>
                  <a:pt x="2201470" y="2603843"/>
                </a:cubicBezTo>
                <a:cubicBezTo>
                  <a:pt x="2200875" y="2601264"/>
                  <a:pt x="2199188" y="2598188"/>
                  <a:pt x="2196410" y="2594616"/>
                </a:cubicBezTo>
                <a:cubicBezTo>
                  <a:pt x="2178947" y="2571597"/>
                  <a:pt x="2154540" y="2547984"/>
                  <a:pt x="2123186" y="2523774"/>
                </a:cubicBezTo>
                <a:cubicBezTo>
                  <a:pt x="2118424" y="2519805"/>
                  <a:pt x="2113463" y="2517821"/>
                  <a:pt x="2108304" y="2517821"/>
                </a:cubicBezTo>
                <a:cubicBezTo>
                  <a:pt x="2103938" y="2517821"/>
                  <a:pt x="2098977" y="2519805"/>
                  <a:pt x="2093421" y="2523774"/>
                </a:cubicBezTo>
                <a:cubicBezTo>
                  <a:pt x="2061274" y="2549174"/>
                  <a:pt x="2036866" y="2572788"/>
                  <a:pt x="2020197" y="2594616"/>
                </a:cubicBezTo>
                <a:cubicBezTo>
                  <a:pt x="2017419" y="2598188"/>
                  <a:pt x="2015733" y="2601165"/>
                  <a:pt x="2015137" y="2603546"/>
                </a:cubicBezTo>
                <a:cubicBezTo>
                  <a:pt x="2014542" y="2605927"/>
                  <a:pt x="2014244" y="2610293"/>
                  <a:pt x="2014244" y="2616643"/>
                </a:cubicBezTo>
                <a:lnTo>
                  <a:pt x="2014244" y="2900011"/>
                </a:lnTo>
                <a:cubicBezTo>
                  <a:pt x="2014244" y="2940493"/>
                  <a:pt x="2004124" y="2972540"/>
                  <a:pt x="1983883" y="2996154"/>
                </a:cubicBezTo>
                <a:cubicBezTo>
                  <a:pt x="1963643" y="3019768"/>
                  <a:pt x="1936655" y="3031575"/>
                  <a:pt x="1902921" y="3031575"/>
                </a:cubicBezTo>
                <a:cubicBezTo>
                  <a:pt x="1834658" y="3031575"/>
                  <a:pt x="1800527" y="2988515"/>
                  <a:pt x="1800527" y="2902393"/>
                </a:cubicBezTo>
                <a:lnTo>
                  <a:pt x="1800527" y="2616643"/>
                </a:lnTo>
                <a:cubicBezTo>
                  <a:pt x="1800527" y="2610690"/>
                  <a:pt x="1800230" y="2606424"/>
                  <a:pt x="1799634" y="2603843"/>
                </a:cubicBezTo>
                <a:cubicBezTo>
                  <a:pt x="1799039" y="2601264"/>
                  <a:pt x="1797352" y="2598188"/>
                  <a:pt x="1794574" y="2594616"/>
                </a:cubicBezTo>
                <a:cubicBezTo>
                  <a:pt x="1777111" y="2571597"/>
                  <a:pt x="1752704" y="2547984"/>
                  <a:pt x="1721351" y="2523774"/>
                </a:cubicBezTo>
                <a:cubicBezTo>
                  <a:pt x="1716588" y="2519805"/>
                  <a:pt x="1711627" y="2517821"/>
                  <a:pt x="1706468" y="2517821"/>
                </a:cubicBezTo>
                <a:close/>
                <a:moveTo>
                  <a:pt x="226521" y="2286244"/>
                </a:moveTo>
                <a:cubicBezTo>
                  <a:pt x="223743" y="2286244"/>
                  <a:pt x="221163" y="2286740"/>
                  <a:pt x="218782" y="2287733"/>
                </a:cubicBezTo>
                <a:cubicBezTo>
                  <a:pt x="216401" y="2288725"/>
                  <a:pt x="213623" y="2290610"/>
                  <a:pt x="210448" y="2293388"/>
                </a:cubicBezTo>
                <a:cubicBezTo>
                  <a:pt x="178301" y="2322360"/>
                  <a:pt x="153298" y="2349943"/>
                  <a:pt x="135438" y="2376136"/>
                </a:cubicBezTo>
                <a:cubicBezTo>
                  <a:pt x="132660" y="2380502"/>
                  <a:pt x="130973" y="2384074"/>
                  <a:pt x="130378" y="2386852"/>
                </a:cubicBezTo>
                <a:cubicBezTo>
                  <a:pt x="129783" y="2389631"/>
                  <a:pt x="129485" y="2394790"/>
                  <a:pt x="129485" y="2402330"/>
                </a:cubicBezTo>
                <a:lnTo>
                  <a:pt x="129485" y="2454718"/>
                </a:lnTo>
                <a:cubicBezTo>
                  <a:pt x="129485" y="2491230"/>
                  <a:pt x="134049" y="2523377"/>
                  <a:pt x="143177" y="2551158"/>
                </a:cubicBezTo>
                <a:cubicBezTo>
                  <a:pt x="152305" y="2578940"/>
                  <a:pt x="165501" y="2605034"/>
                  <a:pt x="182765" y="2629442"/>
                </a:cubicBezTo>
                <a:cubicBezTo>
                  <a:pt x="200030" y="2653850"/>
                  <a:pt x="225132" y="2685103"/>
                  <a:pt x="258073" y="2723203"/>
                </a:cubicBezTo>
                <a:lnTo>
                  <a:pt x="376540" y="2860721"/>
                </a:lnTo>
                <a:lnTo>
                  <a:pt x="376540" y="3129207"/>
                </a:lnTo>
                <a:cubicBezTo>
                  <a:pt x="376540" y="3141114"/>
                  <a:pt x="379020" y="3149349"/>
                  <a:pt x="383981" y="3153913"/>
                </a:cubicBezTo>
                <a:cubicBezTo>
                  <a:pt x="388942" y="3158477"/>
                  <a:pt x="397376" y="3160758"/>
                  <a:pt x="409282" y="3160758"/>
                </a:cubicBezTo>
                <a:lnTo>
                  <a:pt x="536083" y="3160758"/>
                </a:lnTo>
                <a:cubicBezTo>
                  <a:pt x="547990" y="3160758"/>
                  <a:pt x="556423" y="3158477"/>
                  <a:pt x="561384" y="3153913"/>
                </a:cubicBezTo>
                <a:cubicBezTo>
                  <a:pt x="566345" y="3149349"/>
                  <a:pt x="568826" y="3141114"/>
                  <a:pt x="568826" y="3129207"/>
                </a:cubicBezTo>
                <a:lnTo>
                  <a:pt x="568826" y="2857149"/>
                </a:lnTo>
                <a:lnTo>
                  <a:pt x="695627" y="2716060"/>
                </a:lnTo>
                <a:cubicBezTo>
                  <a:pt x="740871" y="2665657"/>
                  <a:pt x="773117" y="2620512"/>
                  <a:pt x="792365" y="2580627"/>
                </a:cubicBezTo>
                <a:cubicBezTo>
                  <a:pt x="811614" y="2540740"/>
                  <a:pt x="821238" y="2498771"/>
                  <a:pt x="821238" y="2454718"/>
                </a:cubicBezTo>
                <a:lnTo>
                  <a:pt x="821238" y="2402330"/>
                </a:lnTo>
                <a:cubicBezTo>
                  <a:pt x="821238" y="2395187"/>
                  <a:pt x="820940" y="2390027"/>
                  <a:pt x="820345" y="2386852"/>
                </a:cubicBezTo>
                <a:cubicBezTo>
                  <a:pt x="819750" y="2383677"/>
                  <a:pt x="818063" y="2380105"/>
                  <a:pt x="815285" y="2376136"/>
                </a:cubicBezTo>
                <a:cubicBezTo>
                  <a:pt x="797426" y="2348752"/>
                  <a:pt x="773216" y="2321170"/>
                  <a:pt x="742657" y="2293388"/>
                </a:cubicBezTo>
                <a:cubicBezTo>
                  <a:pt x="737497" y="2288626"/>
                  <a:pt x="732537" y="2286244"/>
                  <a:pt x="727774" y="2286244"/>
                </a:cubicBezTo>
                <a:cubicBezTo>
                  <a:pt x="723805" y="2286244"/>
                  <a:pt x="718844" y="2288626"/>
                  <a:pt x="712891" y="2293388"/>
                </a:cubicBezTo>
                <a:cubicBezTo>
                  <a:pt x="681538" y="2322757"/>
                  <a:pt x="657329" y="2350340"/>
                  <a:pt x="640263" y="2376136"/>
                </a:cubicBezTo>
                <a:cubicBezTo>
                  <a:pt x="637485" y="2380502"/>
                  <a:pt x="635798" y="2384074"/>
                  <a:pt x="635203" y="2386852"/>
                </a:cubicBezTo>
                <a:cubicBezTo>
                  <a:pt x="634608" y="2389631"/>
                  <a:pt x="634310" y="2394790"/>
                  <a:pt x="634310" y="2402330"/>
                </a:cubicBezTo>
                <a:lnTo>
                  <a:pt x="634310" y="2454718"/>
                </a:lnTo>
                <a:cubicBezTo>
                  <a:pt x="634310" y="2509884"/>
                  <a:pt x="601369" y="2572788"/>
                  <a:pt x="535488" y="2643432"/>
                </a:cubicBezTo>
                <a:lnTo>
                  <a:pt x="478933" y="2704154"/>
                </a:lnTo>
                <a:lnTo>
                  <a:pt x="421188" y="2643432"/>
                </a:lnTo>
                <a:cubicBezTo>
                  <a:pt x="355307" y="2574376"/>
                  <a:pt x="322366" y="2511273"/>
                  <a:pt x="322366" y="2454122"/>
                </a:cubicBezTo>
                <a:lnTo>
                  <a:pt x="322366" y="2402330"/>
                </a:lnTo>
                <a:cubicBezTo>
                  <a:pt x="322366" y="2395187"/>
                  <a:pt x="322069" y="2390027"/>
                  <a:pt x="321473" y="2386852"/>
                </a:cubicBezTo>
                <a:cubicBezTo>
                  <a:pt x="320878" y="2383677"/>
                  <a:pt x="319191" y="2380105"/>
                  <a:pt x="316413" y="2376136"/>
                </a:cubicBezTo>
                <a:cubicBezTo>
                  <a:pt x="297760" y="2348752"/>
                  <a:pt x="272757" y="2321170"/>
                  <a:pt x="241404" y="2293388"/>
                </a:cubicBezTo>
                <a:cubicBezTo>
                  <a:pt x="236244" y="2288626"/>
                  <a:pt x="231283" y="2286244"/>
                  <a:pt x="226521" y="2286244"/>
                </a:cubicBezTo>
                <a:close/>
                <a:moveTo>
                  <a:pt x="2001743" y="1503239"/>
                </a:moveTo>
                <a:lnTo>
                  <a:pt x="2001743" y="1569319"/>
                </a:lnTo>
                <a:cubicBezTo>
                  <a:pt x="1995393" y="1592734"/>
                  <a:pt x="1982395" y="1612876"/>
                  <a:pt x="1962750" y="1629743"/>
                </a:cubicBezTo>
                <a:cubicBezTo>
                  <a:pt x="1943104" y="1646610"/>
                  <a:pt x="1916613" y="1655044"/>
                  <a:pt x="1883276" y="1655044"/>
                </a:cubicBezTo>
                <a:cubicBezTo>
                  <a:pt x="1833666" y="1655044"/>
                  <a:pt x="1808862" y="1634605"/>
                  <a:pt x="1808862" y="1593727"/>
                </a:cubicBezTo>
                <a:cubicBezTo>
                  <a:pt x="1808862" y="1575867"/>
                  <a:pt x="1813822" y="1560389"/>
                  <a:pt x="1823744" y="1547292"/>
                </a:cubicBezTo>
                <a:cubicBezTo>
                  <a:pt x="1833666" y="1534195"/>
                  <a:pt x="1852815" y="1523579"/>
                  <a:pt x="1881192" y="1515443"/>
                </a:cubicBezTo>
                <a:cubicBezTo>
                  <a:pt x="1909568" y="1507307"/>
                  <a:pt x="1949752" y="1503239"/>
                  <a:pt x="2001743" y="1503239"/>
                </a:cubicBezTo>
                <a:close/>
                <a:moveTo>
                  <a:pt x="1918994" y="1153791"/>
                </a:moveTo>
                <a:cubicBezTo>
                  <a:pt x="1879704" y="1153791"/>
                  <a:pt x="1845275" y="1156569"/>
                  <a:pt x="1815708" y="1162125"/>
                </a:cubicBezTo>
                <a:cubicBezTo>
                  <a:pt x="1786141" y="1167681"/>
                  <a:pt x="1762626" y="1173932"/>
                  <a:pt x="1745163" y="1180878"/>
                </a:cubicBezTo>
                <a:cubicBezTo>
                  <a:pt x="1727701" y="1187823"/>
                  <a:pt x="1715794" y="1193875"/>
                  <a:pt x="1709444" y="1199034"/>
                </a:cubicBezTo>
                <a:cubicBezTo>
                  <a:pt x="1704682" y="1202606"/>
                  <a:pt x="1701011" y="1205682"/>
                  <a:pt x="1698431" y="1208262"/>
                </a:cubicBezTo>
                <a:cubicBezTo>
                  <a:pt x="1695851" y="1210842"/>
                  <a:pt x="1693569" y="1214116"/>
                  <a:pt x="1691585" y="1218085"/>
                </a:cubicBezTo>
                <a:cubicBezTo>
                  <a:pt x="1688807" y="1224038"/>
                  <a:pt x="1685830" y="1232670"/>
                  <a:pt x="1682655" y="1243980"/>
                </a:cubicBezTo>
                <a:cubicBezTo>
                  <a:pt x="1679480" y="1255292"/>
                  <a:pt x="1677099" y="1265511"/>
                  <a:pt x="1675512" y="1274639"/>
                </a:cubicBezTo>
                <a:cubicBezTo>
                  <a:pt x="1673130" y="1285355"/>
                  <a:pt x="1671940" y="1293292"/>
                  <a:pt x="1671940" y="1298452"/>
                </a:cubicBezTo>
                <a:cubicBezTo>
                  <a:pt x="1672336" y="1303611"/>
                  <a:pt x="1675908" y="1307580"/>
                  <a:pt x="1682655" y="1310358"/>
                </a:cubicBezTo>
                <a:cubicBezTo>
                  <a:pt x="1701705" y="1317105"/>
                  <a:pt x="1716290" y="1322165"/>
                  <a:pt x="1726411" y="1325538"/>
                </a:cubicBezTo>
                <a:cubicBezTo>
                  <a:pt x="1736531" y="1328912"/>
                  <a:pt x="1746354" y="1331194"/>
                  <a:pt x="1755879" y="1332384"/>
                </a:cubicBezTo>
                <a:cubicBezTo>
                  <a:pt x="1760244" y="1333178"/>
                  <a:pt x="1763915" y="1333178"/>
                  <a:pt x="1766892" y="1332384"/>
                </a:cubicBezTo>
                <a:cubicBezTo>
                  <a:pt x="1769869" y="1331591"/>
                  <a:pt x="1772944" y="1329805"/>
                  <a:pt x="1776119" y="1327027"/>
                </a:cubicBezTo>
                <a:cubicBezTo>
                  <a:pt x="1787629" y="1318295"/>
                  <a:pt x="1803305" y="1309564"/>
                  <a:pt x="1823149" y="1300833"/>
                </a:cubicBezTo>
                <a:cubicBezTo>
                  <a:pt x="1842993" y="1292102"/>
                  <a:pt x="1866805" y="1287736"/>
                  <a:pt x="1894587" y="1287736"/>
                </a:cubicBezTo>
                <a:cubicBezTo>
                  <a:pt x="1931099" y="1287736"/>
                  <a:pt x="1958285" y="1295872"/>
                  <a:pt x="1976144" y="1312144"/>
                </a:cubicBezTo>
                <a:cubicBezTo>
                  <a:pt x="1994004" y="1328416"/>
                  <a:pt x="2002933" y="1354213"/>
                  <a:pt x="2002933" y="1389535"/>
                </a:cubicBezTo>
                <a:cubicBezTo>
                  <a:pt x="1905699" y="1392313"/>
                  <a:pt x="1829499" y="1403227"/>
                  <a:pt x="1774333" y="1422277"/>
                </a:cubicBezTo>
                <a:cubicBezTo>
                  <a:pt x="1719168" y="1441327"/>
                  <a:pt x="1680869" y="1466330"/>
                  <a:pt x="1659438" y="1497286"/>
                </a:cubicBezTo>
                <a:cubicBezTo>
                  <a:pt x="1638007" y="1528242"/>
                  <a:pt x="1627291" y="1565350"/>
                  <a:pt x="1627291" y="1608609"/>
                </a:cubicBezTo>
                <a:cubicBezTo>
                  <a:pt x="1627291" y="1646709"/>
                  <a:pt x="1635030" y="1679650"/>
                  <a:pt x="1650509" y="1707431"/>
                </a:cubicBezTo>
                <a:cubicBezTo>
                  <a:pt x="1665987" y="1735213"/>
                  <a:pt x="1688013" y="1756445"/>
                  <a:pt x="1716588" y="1771130"/>
                </a:cubicBezTo>
                <a:cubicBezTo>
                  <a:pt x="1745163" y="1785814"/>
                  <a:pt x="1778897" y="1793156"/>
                  <a:pt x="1817791" y="1793156"/>
                </a:cubicBezTo>
                <a:cubicBezTo>
                  <a:pt x="1902722" y="1793156"/>
                  <a:pt x="1962651" y="1767955"/>
                  <a:pt x="1997576" y="1717552"/>
                </a:cubicBezTo>
                <a:lnTo>
                  <a:pt x="2001743" y="1717552"/>
                </a:lnTo>
                <a:lnTo>
                  <a:pt x="2038652" y="1765177"/>
                </a:lnTo>
                <a:cubicBezTo>
                  <a:pt x="2042621" y="1770336"/>
                  <a:pt x="2046987" y="1773809"/>
                  <a:pt x="2051749" y="1775595"/>
                </a:cubicBezTo>
                <a:cubicBezTo>
                  <a:pt x="2056512" y="1777381"/>
                  <a:pt x="2062465" y="1778274"/>
                  <a:pt x="2069608" y="1778274"/>
                </a:cubicBezTo>
                <a:lnTo>
                  <a:pt x="2158905" y="1778274"/>
                </a:lnTo>
                <a:cubicBezTo>
                  <a:pt x="2168430" y="1778274"/>
                  <a:pt x="2175375" y="1775793"/>
                  <a:pt x="2179741" y="1770832"/>
                </a:cubicBezTo>
                <a:cubicBezTo>
                  <a:pt x="2184107" y="1765871"/>
                  <a:pt x="2186290" y="1759224"/>
                  <a:pt x="2186290" y="1750889"/>
                </a:cubicBezTo>
                <a:lnTo>
                  <a:pt x="2186290" y="1413942"/>
                </a:lnTo>
                <a:cubicBezTo>
                  <a:pt x="2186290" y="1327027"/>
                  <a:pt x="2164164" y="1261939"/>
                  <a:pt x="2119912" y="1218680"/>
                </a:cubicBezTo>
                <a:cubicBezTo>
                  <a:pt x="2075661" y="1175421"/>
                  <a:pt x="2008688" y="1153791"/>
                  <a:pt x="1918994" y="1153791"/>
                </a:cubicBezTo>
                <a:close/>
                <a:moveTo>
                  <a:pt x="2430368" y="1149028"/>
                </a:moveTo>
                <a:cubicBezTo>
                  <a:pt x="2425605" y="1149028"/>
                  <a:pt x="2420644" y="1151013"/>
                  <a:pt x="2415485" y="1154981"/>
                </a:cubicBezTo>
                <a:cubicBezTo>
                  <a:pt x="2384132" y="1179191"/>
                  <a:pt x="2359724" y="1202805"/>
                  <a:pt x="2342261" y="1225824"/>
                </a:cubicBezTo>
                <a:cubicBezTo>
                  <a:pt x="2339483" y="1229395"/>
                  <a:pt x="2337797" y="1232471"/>
                  <a:pt x="2337201" y="1235051"/>
                </a:cubicBezTo>
                <a:cubicBezTo>
                  <a:pt x="2336606" y="1237630"/>
                  <a:pt x="2336308" y="1241897"/>
                  <a:pt x="2336308" y="1247850"/>
                </a:cubicBezTo>
                <a:lnTo>
                  <a:pt x="2336308" y="1746722"/>
                </a:lnTo>
                <a:cubicBezTo>
                  <a:pt x="2336308" y="1758628"/>
                  <a:pt x="2338789" y="1766863"/>
                  <a:pt x="2343750" y="1771427"/>
                </a:cubicBezTo>
                <a:cubicBezTo>
                  <a:pt x="2348711" y="1775992"/>
                  <a:pt x="2357144" y="1778274"/>
                  <a:pt x="2369051" y="1778274"/>
                </a:cubicBezTo>
                <a:lnTo>
                  <a:pt x="2491685" y="1778274"/>
                </a:lnTo>
                <a:cubicBezTo>
                  <a:pt x="2503591" y="1778274"/>
                  <a:pt x="2512025" y="1775992"/>
                  <a:pt x="2516986" y="1771427"/>
                </a:cubicBezTo>
                <a:cubicBezTo>
                  <a:pt x="2521946" y="1766863"/>
                  <a:pt x="2524427" y="1758628"/>
                  <a:pt x="2524427" y="1746722"/>
                </a:cubicBezTo>
                <a:lnTo>
                  <a:pt x="2524427" y="1377033"/>
                </a:lnTo>
                <a:cubicBezTo>
                  <a:pt x="2534349" y="1354411"/>
                  <a:pt x="2548041" y="1336849"/>
                  <a:pt x="2565504" y="1324348"/>
                </a:cubicBezTo>
                <a:cubicBezTo>
                  <a:pt x="2582966" y="1311846"/>
                  <a:pt x="2606382" y="1305595"/>
                  <a:pt x="2635751" y="1305595"/>
                </a:cubicBezTo>
                <a:cubicBezTo>
                  <a:pt x="2667897" y="1305595"/>
                  <a:pt x="2692901" y="1315815"/>
                  <a:pt x="2710760" y="1336254"/>
                </a:cubicBezTo>
                <a:cubicBezTo>
                  <a:pt x="2728619" y="1356693"/>
                  <a:pt x="2737549" y="1387947"/>
                  <a:pt x="2737549" y="1430016"/>
                </a:cubicBezTo>
                <a:lnTo>
                  <a:pt x="2737549" y="1746722"/>
                </a:lnTo>
                <a:cubicBezTo>
                  <a:pt x="2737549" y="1758628"/>
                  <a:pt x="2740029" y="1766863"/>
                  <a:pt x="2744990" y="1771427"/>
                </a:cubicBezTo>
                <a:cubicBezTo>
                  <a:pt x="2749951" y="1775992"/>
                  <a:pt x="2758385" y="1778274"/>
                  <a:pt x="2770291" y="1778274"/>
                </a:cubicBezTo>
                <a:lnTo>
                  <a:pt x="2892926" y="1778274"/>
                </a:lnTo>
                <a:cubicBezTo>
                  <a:pt x="2904832" y="1778274"/>
                  <a:pt x="2913265" y="1775992"/>
                  <a:pt x="2918226" y="1771427"/>
                </a:cubicBezTo>
                <a:cubicBezTo>
                  <a:pt x="2923187" y="1766863"/>
                  <a:pt x="2925668" y="1758628"/>
                  <a:pt x="2925668" y="1746722"/>
                </a:cubicBezTo>
                <a:lnTo>
                  <a:pt x="2925668" y="1399059"/>
                </a:lnTo>
                <a:cubicBezTo>
                  <a:pt x="2925668" y="1340322"/>
                  <a:pt x="2915349" y="1292697"/>
                  <a:pt x="2894711" y="1256185"/>
                </a:cubicBezTo>
                <a:cubicBezTo>
                  <a:pt x="2874074" y="1219672"/>
                  <a:pt x="2847086" y="1193478"/>
                  <a:pt x="2813749" y="1177603"/>
                </a:cubicBezTo>
                <a:cubicBezTo>
                  <a:pt x="2780411" y="1161728"/>
                  <a:pt x="2743700" y="1153791"/>
                  <a:pt x="2703616" y="1153791"/>
                </a:cubicBezTo>
                <a:cubicBezTo>
                  <a:pt x="2621463" y="1153791"/>
                  <a:pt x="2561138" y="1178992"/>
                  <a:pt x="2522641" y="1229395"/>
                </a:cubicBezTo>
                <a:lnTo>
                  <a:pt x="2519665" y="1229395"/>
                </a:lnTo>
                <a:cubicBezTo>
                  <a:pt x="2501011" y="1203995"/>
                  <a:pt x="2476207" y="1179191"/>
                  <a:pt x="2445251" y="1154981"/>
                </a:cubicBezTo>
                <a:cubicBezTo>
                  <a:pt x="2439694" y="1151013"/>
                  <a:pt x="2434733" y="1149028"/>
                  <a:pt x="2430368" y="1149028"/>
                </a:cubicBezTo>
                <a:close/>
                <a:moveTo>
                  <a:pt x="188421" y="924595"/>
                </a:moveTo>
                <a:cubicBezTo>
                  <a:pt x="182468" y="924595"/>
                  <a:pt x="178301" y="924893"/>
                  <a:pt x="175919" y="925488"/>
                </a:cubicBezTo>
                <a:cubicBezTo>
                  <a:pt x="173538" y="926084"/>
                  <a:pt x="170562" y="927373"/>
                  <a:pt x="166990" y="929358"/>
                </a:cubicBezTo>
                <a:cubicBezTo>
                  <a:pt x="145558" y="944042"/>
                  <a:pt x="123135" y="964481"/>
                  <a:pt x="99719" y="990675"/>
                </a:cubicBezTo>
                <a:cubicBezTo>
                  <a:pt x="95751" y="995041"/>
                  <a:pt x="93766" y="999009"/>
                  <a:pt x="93766" y="1002581"/>
                </a:cubicBezTo>
                <a:cubicBezTo>
                  <a:pt x="93766" y="1005756"/>
                  <a:pt x="95751" y="1009923"/>
                  <a:pt x="99719" y="1015083"/>
                </a:cubicBezTo>
                <a:cubicBezTo>
                  <a:pt x="123135" y="1041277"/>
                  <a:pt x="145558" y="1061716"/>
                  <a:pt x="166990" y="1076400"/>
                </a:cubicBezTo>
                <a:cubicBezTo>
                  <a:pt x="170562" y="1078781"/>
                  <a:pt x="173439" y="1080170"/>
                  <a:pt x="175622" y="1080567"/>
                </a:cubicBezTo>
                <a:cubicBezTo>
                  <a:pt x="177805" y="1080964"/>
                  <a:pt x="182071" y="1081163"/>
                  <a:pt x="188421" y="1081163"/>
                </a:cubicBezTo>
                <a:lnTo>
                  <a:pt x="365824" y="1081163"/>
                </a:lnTo>
                <a:lnTo>
                  <a:pt x="365824" y="1746722"/>
                </a:lnTo>
                <a:cubicBezTo>
                  <a:pt x="365824" y="1758628"/>
                  <a:pt x="368305" y="1766863"/>
                  <a:pt x="373265" y="1771427"/>
                </a:cubicBezTo>
                <a:cubicBezTo>
                  <a:pt x="378226" y="1775992"/>
                  <a:pt x="386660" y="1778274"/>
                  <a:pt x="398566" y="1778274"/>
                </a:cubicBezTo>
                <a:lnTo>
                  <a:pt x="525368" y="1778274"/>
                </a:lnTo>
                <a:cubicBezTo>
                  <a:pt x="537274" y="1778274"/>
                  <a:pt x="545708" y="1775992"/>
                  <a:pt x="550669" y="1771427"/>
                </a:cubicBezTo>
                <a:cubicBezTo>
                  <a:pt x="555630" y="1766863"/>
                  <a:pt x="558110" y="1758628"/>
                  <a:pt x="558110" y="1746722"/>
                </a:cubicBezTo>
                <a:lnTo>
                  <a:pt x="558110" y="1081163"/>
                </a:lnTo>
                <a:lnTo>
                  <a:pt x="736108" y="1081163"/>
                </a:lnTo>
                <a:cubicBezTo>
                  <a:pt x="742062" y="1081163"/>
                  <a:pt x="746229" y="1080865"/>
                  <a:pt x="748610" y="1080270"/>
                </a:cubicBezTo>
                <a:cubicBezTo>
                  <a:pt x="750991" y="1079674"/>
                  <a:pt x="753968" y="1078384"/>
                  <a:pt x="757540" y="1076400"/>
                </a:cubicBezTo>
                <a:cubicBezTo>
                  <a:pt x="778971" y="1061716"/>
                  <a:pt x="801394" y="1041277"/>
                  <a:pt x="824810" y="1015083"/>
                </a:cubicBezTo>
                <a:cubicBezTo>
                  <a:pt x="828779" y="1010717"/>
                  <a:pt x="830763" y="1006748"/>
                  <a:pt x="830763" y="1003177"/>
                </a:cubicBezTo>
                <a:cubicBezTo>
                  <a:pt x="830763" y="1000002"/>
                  <a:pt x="828779" y="995834"/>
                  <a:pt x="824810" y="990675"/>
                </a:cubicBezTo>
                <a:cubicBezTo>
                  <a:pt x="801394" y="964481"/>
                  <a:pt x="778971" y="944042"/>
                  <a:pt x="757540" y="929358"/>
                </a:cubicBezTo>
                <a:cubicBezTo>
                  <a:pt x="753968" y="926977"/>
                  <a:pt x="751090" y="925588"/>
                  <a:pt x="748908" y="925191"/>
                </a:cubicBezTo>
                <a:cubicBezTo>
                  <a:pt x="746725" y="924794"/>
                  <a:pt x="742458" y="924595"/>
                  <a:pt x="736108" y="924595"/>
                </a:cubicBezTo>
                <a:close/>
                <a:moveTo>
                  <a:pt x="3182842" y="842442"/>
                </a:moveTo>
                <a:cubicBezTo>
                  <a:pt x="3178477" y="842442"/>
                  <a:pt x="3173516" y="844427"/>
                  <a:pt x="3167960" y="848395"/>
                </a:cubicBezTo>
                <a:cubicBezTo>
                  <a:pt x="3135813" y="873795"/>
                  <a:pt x="3111405" y="897409"/>
                  <a:pt x="3094736" y="919238"/>
                </a:cubicBezTo>
                <a:cubicBezTo>
                  <a:pt x="3091958" y="922809"/>
                  <a:pt x="3090272" y="925786"/>
                  <a:pt x="3089676" y="928167"/>
                </a:cubicBezTo>
                <a:cubicBezTo>
                  <a:pt x="3089081" y="930548"/>
                  <a:pt x="3088783" y="934914"/>
                  <a:pt x="3088783" y="941264"/>
                </a:cubicBezTo>
                <a:lnTo>
                  <a:pt x="3088783" y="1746722"/>
                </a:lnTo>
                <a:cubicBezTo>
                  <a:pt x="3088783" y="1758628"/>
                  <a:pt x="3091264" y="1766863"/>
                  <a:pt x="3096225" y="1771427"/>
                </a:cubicBezTo>
                <a:cubicBezTo>
                  <a:pt x="3101186" y="1775992"/>
                  <a:pt x="3109619" y="1778274"/>
                  <a:pt x="3121526" y="1778274"/>
                </a:cubicBezTo>
                <a:lnTo>
                  <a:pt x="3244160" y="1778274"/>
                </a:lnTo>
                <a:cubicBezTo>
                  <a:pt x="3256066" y="1778274"/>
                  <a:pt x="3264500" y="1775992"/>
                  <a:pt x="3269460" y="1771427"/>
                </a:cubicBezTo>
                <a:cubicBezTo>
                  <a:pt x="3274421" y="1766863"/>
                  <a:pt x="3276902" y="1758628"/>
                  <a:pt x="3276902" y="1746722"/>
                </a:cubicBezTo>
                <a:lnTo>
                  <a:pt x="3276902" y="1529433"/>
                </a:lnTo>
                <a:lnTo>
                  <a:pt x="3284046" y="1529433"/>
                </a:lnTo>
                <a:cubicBezTo>
                  <a:pt x="3318177" y="1529433"/>
                  <a:pt x="3348736" y="1542133"/>
                  <a:pt x="3375724" y="1567533"/>
                </a:cubicBezTo>
                <a:cubicBezTo>
                  <a:pt x="3402711" y="1592933"/>
                  <a:pt x="3424341" y="1623195"/>
                  <a:pt x="3440613" y="1658318"/>
                </a:cubicBezTo>
                <a:cubicBezTo>
                  <a:pt x="3456884" y="1693441"/>
                  <a:pt x="3467005" y="1725291"/>
                  <a:pt x="3470974" y="1753866"/>
                </a:cubicBezTo>
                <a:cubicBezTo>
                  <a:pt x="3472958" y="1770138"/>
                  <a:pt x="3480697" y="1778274"/>
                  <a:pt x="3494191" y="1778274"/>
                </a:cubicBezTo>
                <a:lnTo>
                  <a:pt x="3650758" y="1778274"/>
                </a:lnTo>
                <a:cubicBezTo>
                  <a:pt x="3657108" y="1778274"/>
                  <a:pt x="3661672" y="1776984"/>
                  <a:pt x="3664450" y="1774404"/>
                </a:cubicBezTo>
                <a:cubicBezTo>
                  <a:pt x="3667228" y="1771824"/>
                  <a:pt x="3668618" y="1767756"/>
                  <a:pt x="3668618" y="1762200"/>
                </a:cubicBezTo>
                <a:cubicBezTo>
                  <a:pt x="3668618" y="1758231"/>
                  <a:pt x="3668419" y="1755056"/>
                  <a:pt x="3668022" y="1752675"/>
                </a:cubicBezTo>
                <a:cubicBezTo>
                  <a:pt x="3663656" y="1725291"/>
                  <a:pt x="3653636" y="1693541"/>
                  <a:pt x="3637959" y="1657425"/>
                </a:cubicBezTo>
                <a:cubicBezTo>
                  <a:pt x="3622282" y="1621309"/>
                  <a:pt x="3599859" y="1586186"/>
                  <a:pt x="3570689" y="1552055"/>
                </a:cubicBezTo>
                <a:cubicBezTo>
                  <a:pt x="3541518" y="1517923"/>
                  <a:pt x="3506494" y="1491730"/>
                  <a:pt x="3465616" y="1473474"/>
                </a:cubicBezTo>
                <a:lnTo>
                  <a:pt x="3465616" y="1470497"/>
                </a:lnTo>
                <a:cubicBezTo>
                  <a:pt x="3505700" y="1467322"/>
                  <a:pt x="3537847" y="1455713"/>
                  <a:pt x="3562057" y="1435671"/>
                </a:cubicBezTo>
                <a:cubicBezTo>
                  <a:pt x="3586266" y="1415629"/>
                  <a:pt x="3603232" y="1392313"/>
                  <a:pt x="3612956" y="1365722"/>
                </a:cubicBezTo>
                <a:cubicBezTo>
                  <a:pt x="3622679" y="1339131"/>
                  <a:pt x="3627541" y="1312541"/>
                  <a:pt x="3627541" y="1285950"/>
                </a:cubicBezTo>
                <a:lnTo>
                  <a:pt x="3627541" y="1253803"/>
                </a:lnTo>
                <a:cubicBezTo>
                  <a:pt x="3627541" y="1247850"/>
                  <a:pt x="3627244" y="1243584"/>
                  <a:pt x="3626648" y="1241004"/>
                </a:cubicBezTo>
                <a:cubicBezTo>
                  <a:pt x="3626053" y="1238424"/>
                  <a:pt x="3624366" y="1235349"/>
                  <a:pt x="3621588" y="1231777"/>
                </a:cubicBezTo>
                <a:cubicBezTo>
                  <a:pt x="3604125" y="1208758"/>
                  <a:pt x="3579718" y="1185144"/>
                  <a:pt x="3548364" y="1160935"/>
                </a:cubicBezTo>
                <a:cubicBezTo>
                  <a:pt x="3543602" y="1156966"/>
                  <a:pt x="3538641" y="1154981"/>
                  <a:pt x="3533482" y="1154981"/>
                </a:cubicBezTo>
                <a:cubicBezTo>
                  <a:pt x="3529116" y="1154981"/>
                  <a:pt x="3524155" y="1156966"/>
                  <a:pt x="3518599" y="1160935"/>
                </a:cubicBezTo>
                <a:cubicBezTo>
                  <a:pt x="3486452" y="1186335"/>
                  <a:pt x="3462044" y="1209948"/>
                  <a:pt x="3445376" y="1231777"/>
                </a:cubicBezTo>
                <a:cubicBezTo>
                  <a:pt x="3442597" y="1235349"/>
                  <a:pt x="3440910" y="1238325"/>
                  <a:pt x="3440315" y="1240706"/>
                </a:cubicBezTo>
                <a:cubicBezTo>
                  <a:pt x="3439720" y="1243088"/>
                  <a:pt x="3439422" y="1247453"/>
                  <a:pt x="3439422" y="1253803"/>
                </a:cubicBezTo>
                <a:lnTo>
                  <a:pt x="3439422" y="1285950"/>
                </a:lnTo>
                <a:cubicBezTo>
                  <a:pt x="3439422" y="1327225"/>
                  <a:pt x="3427913" y="1357983"/>
                  <a:pt x="3404894" y="1378223"/>
                </a:cubicBezTo>
                <a:cubicBezTo>
                  <a:pt x="3381875" y="1398464"/>
                  <a:pt x="3341592" y="1408585"/>
                  <a:pt x="3284046" y="1408585"/>
                </a:cubicBezTo>
                <a:lnTo>
                  <a:pt x="3276902" y="1408585"/>
                </a:lnTo>
                <a:lnTo>
                  <a:pt x="3276902" y="941264"/>
                </a:lnTo>
                <a:cubicBezTo>
                  <a:pt x="3276902" y="935311"/>
                  <a:pt x="3276604" y="931044"/>
                  <a:pt x="3276009" y="928465"/>
                </a:cubicBezTo>
                <a:cubicBezTo>
                  <a:pt x="3275414" y="925885"/>
                  <a:pt x="3273727" y="922809"/>
                  <a:pt x="3270949" y="919238"/>
                </a:cubicBezTo>
                <a:cubicBezTo>
                  <a:pt x="3253486" y="896219"/>
                  <a:pt x="3229078" y="872605"/>
                  <a:pt x="3197726" y="848395"/>
                </a:cubicBezTo>
                <a:cubicBezTo>
                  <a:pt x="3192963" y="844427"/>
                  <a:pt x="3188002" y="842442"/>
                  <a:pt x="3182842" y="842442"/>
                </a:cubicBezTo>
                <a:close/>
                <a:moveTo>
                  <a:pt x="1001618" y="842442"/>
                </a:moveTo>
                <a:cubicBezTo>
                  <a:pt x="997252" y="842442"/>
                  <a:pt x="992291" y="844427"/>
                  <a:pt x="986735" y="848395"/>
                </a:cubicBezTo>
                <a:cubicBezTo>
                  <a:pt x="954588" y="873795"/>
                  <a:pt x="930180" y="897409"/>
                  <a:pt x="913512" y="919238"/>
                </a:cubicBezTo>
                <a:cubicBezTo>
                  <a:pt x="910733" y="922809"/>
                  <a:pt x="909047" y="925786"/>
                  <a:pt x="908451" y="928167"/>
                </a:cubicBezTo>
                <a:cubicBezTo>
                  <a:pt x="907856" y="930548"/>
                  <a:pt x="907558" y="934914"/>
                  <a:pt x="907558" y="941264"/>
                </a:cubicBezTo>
                <a:lnTo>
                  <a:pt x="907558" y="1746722"/>
                </a:lnTo>
                <a:cubicBezTo>
                  <a:pt x="907558" y="1758628"/>
                  <a:pt x="910039" y="1766863"/>
                  <a:pt x="915000" y="1771427"/>
                </a:cubicBezTo>
                <a:cubicBezTo>
                  <a:pt x="919961" y="1775992"/>
                  <a:pt x="928394" y="1778274"/>
                  <a:pt x="940301" y="1778274"/>
                </a:cubicBezTo>
                <a:lnTo>
                  <a:pt x="1062935" y="1778274"/>
                </a:lnTo>
                <a:cubicBezTo>
                  <a:pt x="1074841" y="1778274"/>
                  <a:pt x="1083275" y="1775992"/>
                  <a:pt x="1088236" y="1771427"/>
                </a:cubicBezTo>
                <a:cubicBezTo>
                  <a:pt x="1093197" y="1766863"/>
                  <a:pt x="1095677" y="1758628"/>
                  <a:pt x="1095677" y="1746722"/>
                </a:cubicBezTo>
                <a:lnTo>
                  <a:pt x="1095677" y="1377033"/>
                </a:lnTo>
                <a:cubicBezTo>
                  <a:pt x="1105599" y="1354411"/>
                  <a:pt x="1119390" y="1336849"/>
                  <a:pt x="1137051" y="1324348"/>
                </a:cubicBezTo>
                <a:cubicBezTo>
                  <a:pt x="1154712" y="1311846"/>
                  <a:pt x="1178029" y="1305595"/>
                  <a:pt x="1207001" y="1305595"/>
                </a:cubicBezTo>
                <a:cubicBezTo>
                  <a:pt x="1239544" y="1305595"/>
                  <a:pt x="1264647" y="1315914"/>
                  <a:pt x="1282308" y="1336552"/>
                </a:cubicBezTo>
                <a:cubicBezTo>
                  <a:pt x="1299969" y="1357189"/>
                  <a:pt x="1308799" y="1388939"/>
                  <a:pt x="1308799" y="1431802"/>
                </a:cubicBezTo>
                <a:lnTo>
                  <a:pt x="1308799" y="1746722"/>
                </a:lnTo>
                <a:cubicBezTo>
                  <a:pt x="1308799" y="1758628"/>
                  <a:pt x="1311280" y="1766863"/>
                  <a:pt x="1316241" y="1771427"/>
                </a:cubicBezTo>
                <a:cubicBezTo>
                  <a:pt x="1321201" y="1775992"/>
                  <a:pt x="1329635" y="1778274"/>
                  <a:pt x="1341541" y="1778274"/>
                </a:cubicBezTo>
                <a:lnTo>
                  <a:pt x="1464176" y="1778274"/>
                </a:lnTo>
                <a:cubicBezTo>
                  <a:pt x="1476082" y="1778274"/>
                  <a:pt x="1484516" y="1775992"/>
                  <a:pt x="1489476" y="1771427"/>
                </a:cubicBezTo>
                <a:cubicBezTo>
                  <a:pt x="1494437" y="1766863"/>
                  <a:pt x="1496918" y="1758628"/>
                  <a:pt x="1496918" y="1746722"/>
                </a:cubicBezTo>
                <a:lnTo>
                  <a:pt x="1496918" y="1399059"/>
                </a:lnTo>
                <a:cubicBezTo>
                  <a:pt x="1496918" y="1340322"/>
                  <a:pt x="1486599" y="1292697"/>
                  <a:pt x="1465962" y="1256185"/>
                </a:cubicBezTo>
                <a:cubicBezTo>
                  <a:pt x="1445324" y="1219672"/>
                  <a:pt x="1418535" y="1193478"/>
                  <a:pt x="1385594" y="1177603"/>
                </a:cubicBezTo>
                <a:cubicBezTo>
                  <a:pt x="1352654" y="1161728"/>
                  <a:pt x="1316340" y="1153791"/>
                  <a:pt x="1276652" y="1153791"/>
                </a:cubicBezTo>
                <a:cubicBezTo>
                  <a:pt x="1228233" y="1153791"/>
                  <a:pt x="1190530" y="1160935"/>
                  <a:pt x="1163543" y="1175222"/>
                </a:cubicBezTo>
                <a:cubicBezTo>
                  <a:pt x="1136555" y="1189510"/>
                  <a:pt x="1114727" y="1207766"/>
                  <a:pt x="1098058" y="1229991"/>
                </a:cubicBezTo>
                <a:lnTo>
                  <a:pt x="1095677" y="1229991"/>
                </a:lnTo>
                <a:lnTo>
                  <a:pt x="1095677" y="941264"/>
                </a:lnTo>
                <a:cubicBezTo>
                  <a:pt x="1095677" y="935311"/>
                  <a:pt x="1095379" y="931044"/>
                  <a:pt x="1094784" y="928465"/>
                </a:cubicBezTo>
                <a:cubicBezTo>
                  <a:pt x="1094189" y="925885"/>
                  <a:pt x="1092502" y="922809"/>
                  <a:pt x="1089724" y="919238"/>
                </a:cubicBezTo>
                <a:cubicBezTo>
                  <a:pt x="1072261" y="896219"/>
                  <a:pt x="1047854" y="872605"/>
                  <a:pt x="1016501" y="848395"/>
                </a:cubicBezTo>
                <a:cubicBezTo>
                  <a:pt x="1011738" y="844427"/>
                  <a:pt x="1006777" y="842442"/>
                  <a:pt x="1001618" y="842442"/>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773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620E984C-D6A7-F318-9C7E-AB2D393DB23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27AECCC-BD69-0E84-117E-EBFFAA53E08D}"/>
              </a:ext>
            </a:extLst>
          </p:cNvPr>
          <p:cNvSpPr txBox="1"/>
          <p:nvPr/>
        </p:nvSpPr>
        <p:spPr>
          <a:xfrm>
            <a:off x="1357312" y="1625029"/>
            <a:ext cx="10125375" cy="4524315"/>
          </a:xfrm>
          <a:prstGeom prst="rect">
            <a:avLst/>
          </a:prstGeom>
          <a:noFill/>
        </p:spPr>
        <p:txBody>
          <a:bodyPr wrap="square" lIns="91440" tIns="45720" rIns="91440" bIns="45720" rtlCol="0" anchor="t">
            <a:spAutoFit/>
          </a:bodyPr>
          <a:lstStyle/>
          <a:p>
            <a:pPr marL="457200" indent="-457200">
              <a:buFont typeface="Arial"/>
              <a:buChar char="•"/>
            </a:pPr>
            <a:r>
              <a:rPr lang="en-US" sz="3200"/>
              <a:t>A web app that has a highly trained deep learning model that classifies x-ray images, reducing the need for a radiologist to examine them</a:t>
            </a:r>
          </a:p>
          <a:p>
            <a:pPr marL="457200" indent="-457200">
              <a:buFont typeface="Arial"/>
              <a:buChar char="•"/>
            </a:pPr>
            <a:r>
              <a:rPr lang="en-US" sz="3200"/>
              <a:t> Intended for medical professionals and patients who upload x-ray chest images </a:t>
            </a:r>
          </a:p>
          <a:p>
            <a:pPr marL="457200" indent="-457200">
              <a:buFont typeface="Arial"/>
              <a:buChar char="•"/>
            </a:pPr>
            <a:r>
              <a:rPr lang="en-US" sz="3200"/>
              <a:t>Uses a deep-neural network models that will detect common health issues </a:t>
            </a:r>
          </a:p>
          <a:p>
            <a:pPr marL="457200" indent="-457200">
              <a:buFont typeface="Arial"/>
              <a:buChar char="•"/>
            </a:pPr>
            <a:r>
              <a:rPr lang="en-US" sz="3200"/>
              <a:t>Our application will reduce the time it takes for a patient to receive their diagnosis using AI</a:t>
            </a:r>
          </a:p>
        </p:txBody>
      </p:sp>
      <p:pic>
        <p:nvPicPr>
          <p:cNvPr id="7" name="Picture 6" descr="A logo with a black background&#10;&#10;Description automatically generated">
            <a:extLst>
              <a:ext uri="{FF2B5EF4-FFF2-40B4-BE49-F238E27FC236}">
                <a16:creationId xmlns:a16="http://schemas.microsoft.com/office/drawing/2014/main" id="{1B08EAF1-83E2-E37F-DD95-C6E1243F6848}"/>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9" name="TextBox 8">
            <a:extLst>
              <a:ext uri="{FF2B5EF4-FFF2-40B4-BE49-F238E27FC236}">
                <a16:creationId xmlns:a16="http://schemas.microsoft.com/office/drawing/2014/main" id="{8C9A60E2-2DC0-BD6C-AFFF-B3C0F9D783BA}"/>
              </a:ext>
            </a:extLst>
          </p:cNvPr>
          <p:cNvSpPr txBox="1"/>
          <p:nvPr/>
        </p:nvSpPr>
        <p:spPr>
          <a:xfrm>
            <a:off x="2638425" y="277005"/>
            <a:ext cx="6915150"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Description</a:t>
            </a:r>
          </a:p>
        </p:txBody>
      </p:sp>
    </p:spTree>
    <p:extLst>
      <p:ext uri="{BB962C8B-B14F-4D97-AF65-F5344CB8AC3E}">
        <p14:creationId xmlns:p14="http://schemas.microsoft.com/office/powerpoint/2010/main" val="34093886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lIns="91440" tIns="45720" rIns="91440" bIns="45720" rtlCol="0" anchor="t">
            <a:spAutoFit/>
          </a:bodyPr>
          <a:lstStyle/>
          <a:p>
            <a:pPr algn="ctr"/>
            <a:r>
              <a:rPr lang="en-US" sz="4800">
                <a:latin typeface="Aharoni"/>
                <a:cs typeface="Aharoni"/>
              </a:rPr>
              <a:t>Project Description</a:t>
            </a:r>
            <a:endParaRPr lang="en-US"/>
          </a:p>
        </p:txBody>
      </p:sp>
      <p:pic>
        <p:nvPicPr>
          <p:cNvPr id="2" name="Picture 1" descr="A screenshot of a medical survey&#10;&#10;Description automatically generated">
            <a:extLst>
              <a:ext uri="{FF2B5EF4-FFF2-40B4-BE49-F238E27FC236}">
                <a16:creationId xmlns:a16="http://schemas.microsoft.com/office/drawing/2014/main" id="{AC7C3661-3744-7C69-3B50-0D9F5346DD92}"/>
              </a:ext>
            </a:extLst>
          </p:cNvPr>
          <p:cNvPicPr>
            <a:picLocks noChangeAspect="1"/>
          </p:cNvPicPr>
          <p:nvPr/>
        </p:nvPicPr>
        <p:blipFill>
          <a:blip r:embed="rId4"/>
          <a:stretch>
            <a:fillRect/>
          </a:stretch>
        </p:blipFill>
        <p:spPr>
          <a:xfrm>
            <a:off x="3872360" y="1049017"/>
            <a:ext cx="4445306" cy="5759278"/>
          </a:xfrm>
          <a:prstGeom prst="rect">
            <a:avLst/>
          </a:prstGeom>
        </p:spPr>
      </p:pic>
    </p:spTree>
    <p:extLst>
      <p:ext uri="{BB962C8B-B14F-4D97-AF65-F5344CB8AC3E}">
        <p14:creationId xmlns:p14="http://schemas.microsoft.com/office/powerpoint/2010/main" val="185189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73</Slides>
  <Notes>27</Notes>
  <HiddenSlides>0</HiddenSlide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Capistran, Athziry (Student)</dc:creator>
  <cp:revision>24</cp:revision>
  <dcterms:created xsi:type="dcterms:W3CDTF">2024-02-10T20:17:23Z</dcterms:created>
  <dcterms:modified xsi:type="dcterms:W3CDTF">2024-04-10T03:20:41Z</dcterms:modified>
</cp:coreProperties>
</file>